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Maven Pro" panose="020B0604020202020204" charset="0"/>
      <p:regular r:id="rId59"/>
      <p:bold r:id="rId60"/>
    </p:embeddedFont>
    <p:embeddedFont>
      <p:font typeface="Nunito"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d27257df0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2d27257df0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d27257df0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d27257df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d27d886c8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d27d886c8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d27d886c8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d27d886c8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d27d886c8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d27d886c8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d27d886c8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d27d886c8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27257df0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g2d27257df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d27588145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d2758814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d27d886c8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d27d886c8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0" name="Google Shape;65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2"/>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3"/>
          <p:cNvGrpSpPr/>
          <p:nvPr/>
        </p:nvGrpSpPr>
        <p:grpSpPr>
          <a:xfrm>
            <a:off x="625966" y="299376"/>
            <a:ext cx="999312" cy="999312"/>
            <a:chOff x="348199" y="179450"/>
            <a:chExt cx="1116300" cy="1116300"/>
          </a:xfrm>
        </p:grpSpPr>
        <p:sp>
          <p:nvSpPr>
            <p:cNvPr id="51" name="Google Shape;51;p3"/>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grpSp>
        <p:nvGrpSpPr>
          <p:cNvPr id="57" name="Google Shape;57;p4"/>
          <p:cNvGrpSpPr/>
          <p:nvPr/>
        </p:nvGrpSpPr>
        <p:grpSpPr>
          <a:xfrm>
            <a:off x="146769" y="3406"/>
            <a:ext cx="1233214" cy="1384535"/>
            <a:chOff x="146769" y="3406"/>
            <a:chExt cx="1233214" cy="1384535"/>
          </a:xfrm>
        </p:grpSpPr>
        <p:grpSp>
          <p:nvGrpSpPr>
            <p:cNvPr id="58" name="Google Shape;58;p4"/>
            <p:cNvGrpSpPr/>
            <p:nvPr/>
          </p:nvGrpSpPr>
          <p:grpSpPr>
            <a:xfrm>
              <a:off x="1063183" y="3406"/>
              <a:ext cx="316800" cy="688513"/>
              <a:chOff x="1063183" y="3406"/>
              <a:chExt cx="316800" cy="688513"/>
            </a:xfrm>
          </p:grpSpPr>
          <p:sp>
            <p:nvSpPr>
              <p:cNvPr id="59" name="Google Shape;59;p4"/>
              <p:cNvSpPr/>
              <p:nvPr/>
            </p:nvSpPr>
            <p:spPr>
              <a:xfrm rot="10800000">
                <a:off x="1063183"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rot="10800000">
                <a:off x="1063183"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
            <p:cNvGrpSpPr/>
            <p:nvPr/>
          </p:nvGrpSpPr>
          <p:grpSpPr>
            <a:xfrm>
              <a:off x="604976" y="3406"/>
              <a:ext cx="316800" cy="1036524"/>
              <a:chOff x="604976" y="3406"/>
              <a:chExt cx="316800" cy="1036524"/>
            </a:xfrm>
          </p:grpSpPr>
          <p:sp>
            <p:nvSpPr>
              <p:cNvPr id="62" name="Google Shape;62;p4"/>
              <p:cNvSpPr/>
              <p:nvPr/>
            </p:nvSpPr>
            <p:spPr>
              <a:xfrm rot="10800000">
                <a:off x="604976"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
              <p:cNvSpPr/>
              <p:nvPr/>
            </p:nvSpPr>
            <p:spPr>
              <a:xfrm rot="10800000">
                <a:off x="604976"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rot="10800000">
                <a:off x="604976"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 name="Google Shape;65;p4"/>
            <p:cNvGrpSpPr/>
            <p:nvPr/>
          </p:nvGrpSpPr>
          <p:grpSpPr>
            <a:xfrm>
              <a:off x="146769" y="3406"/>
              <a:ext cx="316800" cy="1384535"/>
              <a:chOff x="146769" y="3406"/>
              <a:chExt cx="316800" cy="1384535"/>
            </a:xfrm>
          </p:grpSpPr>
          <p:sp>
            <p:nvSpPr>
              <p:cNvPr id="66" name="Google Shape;66;p4"/>
              <p:cNvSpPr/>
              <p:nvPr/>
            </p:nvSpPr>
            <p:spPr>
              <a:xfrm rot="10800000">
                <a:off x="146769" y="3419"/>
                <a:ext cx="316800" cy="688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
              <p:cNvSpPr/>
              <p:nvPr/>
            </p:nvSpPr>
            <p:spPr>
              <a:xfrm rot="10800000">
                <a:off x="146769" y="3441"/>
                <a:ext cx="316800" cy="1384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
              <p:cNvSpPr/>
              <p:nvPr/>
            </p:nvSpPr>
            <p:spPr>
              <a:xfrm rot="10800000">
                <a:off x="146769" y="3430"/>
                <a:ext cx="316800" cy="1036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
              <p:cNvSpPr/>
              <p:nvPr/>
            </p:nvSpPr>
            <p:spPr>
              <a:xfrm rot="10800000">
                <a:off x="146769" y="3406"/>
                <a:ext cx="316800" cy="340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4"/>
          <p:cNvGrpSpPr/>
          <p:nvPr/>
        </p:nvGrpSpPr>
        <p:grpSpPr>
          <a:xfrm>
            <a:off x="6775084" y="2904008"/>
            <a:ext cx="2186147" cy="2239500"/>
            <a:chOff x="6775084" y="2904008"/>
            <a:chExt cx="2186147" cy="2239500"/>
          </a:xfrm>
        </p:grpSpPr>
        <p:grpSp>
          <p:nvGrpSpPr>
            <p:cNvPr id="71" name="Google Shape;71;p4"/>
            <p:cNvGrpSpPr/>
            <p:nvPr/>
          </p:nvGrpSpPr>
          <p:grpSpPr>
            <a:xfrm>
              <a:off x="6775084" y="4253708"/>
              <a:ext cx="409500" cy="889800"/>
              <a:chOff x="6775084" y="4253708"/>
              <a:chExt cx="409500" cy="889800"/>
            </a:xfrm>
          </p:grpSpPr>
          <p:sp>
            <p:nvSpPr>
              <p:cNvPr id="72" name="Google Shape;72;p4"/>
              <p:cNvSpPr/>
              <p:nvPr/>
            </p:nvSpPr>
            <p:spPr>
              <a:xfrm>
                <a:off x="6775084"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
              <p:cNvSpPr/>
              <p:nvPr/>
            </p:nvSpPr>
            <p:spPr>
              <a:xfrm>
                <a:off x="6775084"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4"/>
            <p:cNvGrpSpPr/>
            <p:nvPr/>
          </p:nvGrpSpPr>
          <p:grpSpPr>
            <a:xfrm>
              <a:off x="7367299" y="3804008"/>
              <a:ext cx="409500" cy="1339500"/>
              <a:chOff x="7367299" y="3804008"/>
              <a:chExt cx="409500" cy="1339500"/>
            </a:xfrm>
          </p:grpSpPr>
          <p:sp>
            <p:nvSpPr>
              <p:cNvPr id="75" name="Google Shape;75;p4"/>
              <p:cNvSpPr/>
              <p:nvPr/>
            </p:nvSpPr>
            <p:spPr>
              <a:xfrm>
                <a:off x="7367299"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
              <p:cNvSpPr/>
              <p:nvPr/>
            </p:nvSpPr>
            <p:spPr>
              <a:xfrm>
                <a:off x="7367299"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
              <p:cNvSpPr/>
              <p:nvPr/>
            </p:nvSpPr>
            <p:spPr>
              <a:xfrm>
                <a:off x="7367299"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 name="Google Shape;78;p4"/>
            <p:cNvGrpSpPr/>
            <p:nvPr/>
          </p:nvGrpSpPr>
          <p:grpSpPr>
            <a:xfrm>
              <a:off x="7959516" y="3354008"/>
              <a:ext cx="409500" cy="1789500"/>
              <a:chOff x="7959516" y="3354008"/>
              <a:chExt cx="409500" cy="1789500"/>
            </a:xfrm>
          </p:grpSpPr>
          <p:sp>
            <p:nvSpPr>
              <p:cNvPr id="79" name="Google Shape;79;p4"/>
              <p:cNvSpPr/>
              <p:nvPr/>
            </p:nvSpPr>
            <p:spPr>
              <a:xfrm>
                <a:off x="7959516"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
              <p:cNvSpPr/>
              <p:nvPr/>
            </p:nvSpPr>
            <p:spPr>
              <a:xfrm>
                <a:off x="7959516"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
              <p:cNvSpPr/>
              <p:nvPr/>
            </p:nvSpPr>
            <p:spPr>
              <a:xfrm>
                <a:off x="7959516"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p:nvPr/>
            </p:nvSpPr>
            <p:spPr>
              <a:xfrm>
                <a:off x="7959516"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4"/>
            <p:cNvGrpSpPr/>
            <p:nvPr/>
          </p:nvGrpSpPr>
          <p:grpSpPr>
            <a:xfrm>
              <a:off x="8551731" y="2904008"/>
              <a:ext cx="409500" cy="2239500"/>
              <a:chOff x="8551731" y="2904008"/>
              <a:chExt cx="409500" cy="2239500"/>
            </a:xfrm>
          </p:grpSpPr>
          <p:sp>
            <p:nvSpPr>
              <p:cNvPr id="84" name="Google Shape;84;p4"/>
              <p:cNvSpPr/>
              <p:nvPr/>
            </p:nvSpPr>
            <p:spPr>
              <a:xfrm>
                <a:off x="8551731" y="4253708"/>
                <a:ext cx="409500" cy="8898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
              <p:cNvSpPr/>
              <p:nvPr/>
            </p:nvSpPr>
            <p:spPr>
              <a:xfrm>
                <a:off x="8551731" y="3354008"/>
                <a:ext cx="409500" cy="178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
              <p:cNvSpPr/>
              <p:nvPr/>
            </p:nvSpPr>
            <p:spPr>
              <a:xfrm>
                <a:off x="8551731" y="3804008"/>
                <a:ext cx="409500" cy="13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
              <p:cNvSpPr/>
              <p:nvPr/>
            </p:nvSpPr>
            <p:spPr>
              <a:xfrm>
                <a:off x="8551731" y="2904008"/>
                <a:ext cx="409500" cy="22395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
              <p:cNvSpPr/>
              <p:nvPr/>
            </p:nvSpPr>
            <p:spPr>
              <a:xfrm>
                <a:off x="8551731" y="4703408"/>
                <a:ext cx="409500" cy="440100"/>
              </a:xfrm>
              <a:prstGeom prst="round2SameRect">
                <a:avLst>
                  <a:gd name="adj1" fmla="val 50000"/>
                  <a:gd name="adj2" fmla="val 0"/>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 name="Google Shape;89;p4"/>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7"/>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255"/>
            <a:ext cx="2267380" cy="2601741"/>
            <a:chOff x="6790514" y="1255"/>
            <a:chExt cx="2267380" cy="2601741"/>
          </a:xfrm>
        </p:grpSpPr>
        <p:grpSp>
          <p:nvGrpSpPr>
            <p:cNvPr id="114" name="Google Shape;114;p8"/>
            <p:cNvGrpSpPr/>
            <p:nvPr/>
          </p:nvGrpSpPr>
          <p:grpSpPr>
            <a:xfrm>
              <a:off x="7067536" y="1255"/>
              <a:ext cx="1990358" cy="1990303"/>
              <a:chOff x="7067536" y="1255"/>
              <a:chExt cx="1990358" cy="1990303"/>
            </a:xfrm>
          </p:grpSpPr>
          <p:sp>
            <p:nvSpPr>
              <p:cNvPr id="115" name="Google Shape;115;p8"/>
              <p:cNvSpPr/>
              <p:nvPr/>
            </p:nvSpPr>
            <p:spPr>
              <a:xfrm rot="-8648551">
                <a:off x="7594313" y="527721"/>
                <a:ext cx="937226" cy="937226"/>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8"/>
              <p:cNvSpPr/>
              <p:nvPr/>
            </p:nvSpPr>
            <p:spPr>
              <a:xfrm rot="-8649154">
                <a:off x="7349891" y="283705"/>
                <a:ext cx="1425647" cy="14254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8"/>
            <p:cNvGrpSpPr/>
            <p:nvPr/>
          </p:nvGrpSpPr>
          <p:grpSpPr>
            <a:xfrm>
              <a:off x="8207126" y="1807997"/>
              <a:ext cx="795000" cy="795000"/>
              <a:chOff x="8207126" y="1807997"/>
              <a:chExt cx="795000" cy="795000"/>
            </a:xfrm>
          </p:grpSpPr>
          <p:sp>
            <p:nvSpPr>
              <p:cNvPr id="119" name="Google Shape;119;p8"/>
              <p:cNvSpPr/>
              <p:nvPr/>
            </p:nvSpPr>
            <p:spPr>
              <a:xfrm rot="2152054">
                <a:off x="8319942" y="1920813"/>
                <a:ext cx="569367" cy="569367"/>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8"/>
              <p:cNvSpPr/>
              <p:nvPr/>
            </p:nvSpPr>
            <p:spPr>
              <a:xfrm rot="2150259">
                <a:off x="8408218" y="2008610"/>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862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8"/>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9"/>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1764"/>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10"/>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525463"/>
            <a:ext cx="42555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r>
              <a:rPr lang="en" sz="4600"/>
              <a:t>DermAI</a:t>
            </a:r>
            <a:endParaRPr sz="4600"/>
          </a:p>
        </p:txBody>
      </p:sp>
      <p:sp>
        <p:nvSpPr>
          <p:cNvPr id="278" name="Google Shape;278;p13"/>
          <p:cNvSpPr txBox="1">
            <a:spLocks noGrp="1"/>
          </p:cNvSpPr>
          <p:nvPr>
            <p:ph type="subTitle" idx="1"/>
          </p:nvPr>
        </p:nvSpPr>
        <p:spPr>
          <a:xfrm>
            <a:off x="824000" y="3204200"/>
            <a:ext cx="5106000" cy="1701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t>Skin disease detection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Team Thunder Buddies Sprint 4</a:t>
            </a: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44" name="Google Shape;344;p22"/>
          <p:cNvPicPr preferRelativeResize="0"/>
          <p:nvPr/>
        </p:nvPicPr>
        <p:blipFill rotWithShape="1">
          <a:blip r:embed="rId3">
            <a:alphaModFix/>
          </a:blip>
          <a:srcRect/>
          <a:stretch/>
        </p:blipFill>
        <p:spPr>
          <a:xfrm>
            <a:off x="0" y="0"/>
            <a:ext cx="9144001" cy="527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0" name="Google Shape;350;p23"/>
          <p:cNvPicPr preferRelativeResize="0"/>
          <p:nvPr/>
        </p:nvPicPr>
        <p:blipFill rotWithShape="1">
          <a:blip r:embed="rId3">
            <a:alphaModFix/>
          </a:blip>
          <a:srcRect b="-250"/>
          <a:stretch/>
        </p:blipFill>
        <p:spPr>
          <a:xfrm>
            <a:off x="0" y="12725"/>
            <a:ext cx="91440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56" name="Google Shape;356;p24"/>
          <p:cNvPicPr preferRelativeResize="0"/>
          <p:nvPr/>
        </p:nvPicPr>
        <p:blipFill rotWithShape="1">
          <a:blip r:embed="rId3">
            <a:alphaModFix/>
          </a:blip>
          <a:srcRect/>
          <a:stretch/>
        </p:blipFill>
        <p:spPr>
          <a:xfrm>
            <a:off x="0" y="12925"/>
            <a:ext cx="912894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1303800" y="598575"/>
            <a:ext cx="6650737" cy="70240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MVP (Minimum Viable Product)</a:t>
            </a:r>
            <a:endParaRPr/>
          </a:p>
        </p:txBody>
      </p:sp>
      <p:sp>
        <p:nvSpPr>
          <p:cNvPr id="362" name="Google Shape;362;p2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Registration and login page for authentication of user</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Upload of Affected Skin picture</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Analysis of the Picture and recognition of disease using AI </a:t>
            </a:r>
            <a:endParaRPr sz="1900">
              <a:latin typeface="Times New Roman"/>
              <a:ea typeface="Times New Roman"/>
              <a:cs typeface="Times New Roman"/>
              <a:sym typeface="Times New Roman"/>
            </a:endParaRPr>
          </a:p>
          <a:p>
            <a:pPr marL="457200" lvl="0" indent="-349250" algn="just" rtl="0">
              <a:lnSpc>
                <a:spcPct val="150000"/>
              </a:lnSpc>
              <a:spcBef>
                <a:spcPts val="0"/>
              </a:spcBef>
              <a:spcAft>
                <a:spcPts val="0"/>
              </a:spcAft>
              <a:buSzPts val="1900"/>
              <a:buFont typeface="Times New Roman"/>
              <a:buChar char="●"/>
            </a:pPr>
            <a:r>
              <a:rPr lang="en" sz="1900">
                <a:latin typeface="Times New Roman"/>
                <a:ea typeface="Times New Roman"/>
                <a:cs typeface="Times New Roman"/>
                <a:sym typeface="Times New Roman"/>
              </a:rPr>
              <a:t>User Information and detail of the skin disease</a:t>
            </a:r>
            <a:endParaRPr sz="19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p>
        </p:txBody>
      </p:sp>
      <p:sp>
        <p:nvSpPr>
          <p:cNvPr id="363" name="Google Shape;363;p25"/>
          <p:cNvSpPr/>
          <p:nvPr/>
        </p:nvSpPr>
        <p:spPr>
          <a:xfrm>
            <a:off x="8415454" y="315824"/>
            <a:ext cx="438921" cy="47219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Technologies and Tools - Frontend</a:t>
            </a:r>
            <a:endParaRPr/>
          </a:p>
        </p:txBody>
      </p:sp>
      <p:pic>
        <p:nvPicPr>
          <p:cNvPr id="369" name="Google Shape;369;p26"/>
          <p:cNvPicPr preferRelativeResize="0"/>
          <p:nvPr/>
        </p:nvPicPr>
        <p:blipFill rotWithShape="1">
          <a:blip r:embed="rId3">
            <a:alphaModFix/>
          </a:blip>
          <a:srcRect/>
          <a:stretch/>
        </p:blipFill>
        <p:spPr>
          <a:xfrm>
            <a:off x="727675" y="1287825"/>
            <a:ext cx="1814076" cy="1814076"/>
          </a:xfrm>
          <a:prstGeom prst="rect">
            <a:avLst/>
          </a:prstGeom>
          <a:noFill/>
          <a:ln>
            <a:noFill/>
          </a:ln>
        </p:spPr>
      </p:pic>
      <p:sp>
        <p:nvSpPr>
          <p:cNvPr id="370" name="Google Shape;370;p26"/>
          <p:cNvSpPr txBox="1"/>
          <p:nvPr/>
        </p:nvSpPr>
        <p:spPr>
          <a:xfrm>
            <a:off x="4342650" y="1906250"/>
            <a:ext cx="4275000" cy="18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Expo is react native wrapper which makes developing an mobile application faster and it does most of complex just by </a:t>
            </a:r>
            <a:r>
              <a:rPr lang="en" sz="1300" b="1" i="0" u="none" strike="noStrike" cap="none">
                <a:solidFill>
                  <a:schemeClr val="dk2"/>
                </a:solidFill>
                <a:latin typeface="Nunito"/>
                <a:ea typeface="Nunito"/>
                <a:cs typeface="Nunito"/>
                <a:sym typeface="Nunito"/>
              </a:rPr>
              <a:t>npx create-expo-app my-app. </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en"/>
              <a:t>Technologies and tools - Backend</a:t>
            </a:r>
            <a:endParaRPr/>
          </a:p>
          <a:p>
            <a:pPr marL="0" lvl="0" indent="0" algn="l" rtl="0">
              <a:lnSpc>
                <a:spcPct val="100000"/>
              </a:lnSpc>
              <a:spcBef>
                <a:spcPts val="0"/>
              </a:spcBef>
              <a:spcAft>
                <a:spcPts val="0"/>
              </a:spcAft>
              <a:buSzPct val="100000"/>
              <a:buNone/>
            </a:pPr>
            <a:endParaRPr/>
          </a:p>
        </p:txBody>
      </p:sp>
      <p:pic>
        <p:nvPicPr>
          <p:cNvPr id="376" name="Google Shape;376;p27"/>
          <p:cNvPicPr preferRelativeResize="0"/>
          <p:nvPr/>
        </p:nvPicPr>
        <p:blipFill rotWithShape="1">
          <a:blip r:embed="rId3">
            <a:alphaModFix/>
          </a:blip>
          <a:srcRect/>
          <a:stretch/>
        </p:blipFill>
        <p:spPr>
          <a:xfrm>
            <a:off x="1303800" y="1118625"/>
            <a:ext cx="2626924" cy="1611049"/>
          </a:xfrm>
          <a:prstGeom prst="rect">
            <a:avLst/>
          </a:prstGeom>
          <a:noFill/>
          <a:ln>
            <a:noFill/>
          </a:ln>
        </p:spPr>
      </p:pic>
      <p:pic>
        <p:nvPicPr>
          <p:cNvPr id="377" name="Google Shape;377;p27"/>
          <p:cNvPicPr preferRelativeResize="0"/>
          <p:nvPr/>
        </p:nvPicPr>
        <p:blipFill rotWithShape="1">
          <a:blip r:embed="rId4">
            <a:alphaModFix/>
          </a:blip>
          <a:srcRect/>
          <a:stretch/>
        </p:blipFill>
        <p:spPr>
          <a:xfrm>
            <a:off x="1082749" y="2821825"/>
            <a:ext cx="1630400" cy="2096077"/>
          </a:xfrm>
          <a:prstGeom prst="rect">
            <a:avLst/>
          </a:prstGeom>
          <a:noFill/>
          <a:ln>
            <a:noFill/>
          </a:ln>
        </p:spPr>
      </p:pic>
      <p:sp>
        <p:nvSpPr>
          <p:cNvPr id="378" name="Google Shape;378;p27"/>
          <p:cNvSpPr txBox="1"/>
          <p:nvPr/>
        </p:nvSpPr>
        <p:spPr>
          <a:xfrm>
            <a:off x="4861500" y="1883700"/>
            <a:ext cx="3812400" cy="177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For backend both flask and node js has been used.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Flask is mainly to create a machine learning model api which is going to be connected via node js.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Node js is mainly used to do basic CRUD operations.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Technologies and Tools - Backend</a:t>
            </a:r>
            <a:endParaRPr/>
          </a:p>
        </p:txBody>
      </p:sp>
      <p:pic>
        <p:nvPicPr>
          <p:cNvPr id="384" name="Google Shape;384;p28"/>
          <p:cNvPicPr preferRelativeResize="0"/>
          <p:nvPr/>
        </p:nvPicPr>
        <p:blipFill rotWithShape="1">
          <a:blip r:embed="rId3">
            <a:alphaModFix/>
          </a:blip>
          <a:srcRect/>
          <a:stretch/>
        </p:blipFill>
        <p:spPr>
          <a:xfrm>
            <a:off x="774525" y="1665625"/>
            <a:ext cx="2286000" cy="2286000"/>
          </a:xfrm>
          <a:prstGeom prst="rect">
            <a:avLst/>
          </a:prstGeom>
          <a:noFill/>
          <a:ln>
            <a:noFill/>
          </a:ln>
        </p:spPr>
      </p:pic>
      <p:sp>
        <p:nvSpPr>
          <p:cNvPr id="385" name="Google Shape;385;p28"/>
          <p:cNvSpPr txBox="1"/>
          <p:nvPr/>
        </p:nvSpPr>
        <p:spPr>
          <a:xfrm>
            <a:off x="4624650" y="1827300"/>
            <a:ext cx="3801300" cy="21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Tensorflow is a machine learning framework and it is used to build Image classification model. For this project, tensorflow is used to build skin disease classification model.</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
              <a:t>Technologies and Tools </a:t>
            </a:r>
            <a:endParaRPr/>
          </a:p>
        </p:txBody>
      </p:sp>
      <p:pic>
        <p:nvPicPr>
          <p:cNvPr id="391" name="Google Shape;391;p29"/>
          <p:cNvPicPr preferRelativeResize="0"/>
          <p:nvPr/>
        </p:nvPicPr>
        <p:blipFill rotWithShape="1">
          <a:blip r:embed="rId3">
            <a:alphaModFix/>
          </a:blip>
          <a:srcRect/>
          <a:stretch/>
        </p:blipFill>
        <p:spPr>
          <a:xfrm>
            <a:off x="1088600" y="1197575"/>
            <a:ext cx="1836650" cy="1836650"/>
          </a:xfrm>
          <a:prstGeom prst="rect">
            <a:avLst/>
          </a:prstGeom>
          <a:noFill/>
          <a:ln>
            <a:noFill/>
          </a:ln>
        </p:spPr>
      </p:pic>
      <p:pic>
        <p:nvPicPr>
          <p:cNvPr id="392" name="Google Shape;392;p29"/>
          <p:cNvPicPr preferRelativeResize="0"/>
          <p:nvPr/>
        </p:nvPicPr>
        <p:blipFill rotWithShape="1">
          <a:blip r:embed="rId4">
            <a:alphaModFix/>
          </a:blip>
          <a:srcRect/>
          <a:stretch/>
        </p:blipFill>
        <p:spPr>
          <a:xfrm>
            <a:off x="1052950" y="2951425"/>
            <a:ext cx="1907948" cy="1907948"/>
          </a:xfrm>
          <a:prstGeom prst="rect">
            <a:avLst/>
          </a:prstGeom>
          <a:noFill/>
          <a:ln>
            <a:noFill/>
          </a:ln>
        </p:spPr>
      </p:pic>
      <p:pic>
        <p:nvPicPr>
          <p:cNvPr id="393" name="Google Shape;393;p29"/>
          <p:cNvPicPr preferRelativeResize="0"/>
          <p:nvPr/>
        </p:nvPicPr>
        <p:blipFill rotWithShape="1">
          <a:blip r:embed="rId5">
            <a:alphaModFix/>
          </a:blip>
          <a:srcRect/>
          <a:stretch/>
        </p:blipFill>
        <p:spPr>
          <a:xfrm>
            <a:off x="3113299" y="1750275"/>
            <a:ext cx="1714375" cy="1714375"/>
          </a:xfrm>
          <a:prstGeom prst="rect">
            <a:avLst/>
          </a:prstGeom>
          <a:noFill/>
          <a:ln>
            <a:noFill/>
          </a:ln>
        </p:spPr>
      </p:pic>
      <p:sp>
        <p:nvSpPr>
          <p:cNvPr id="394" name="Google Shape;394;p29"/>
          <p:cNvSpPr txBox="1"/>
          <p:nvPr/>
        </p:nvSpPr>
        <p:spPr>
          <a:xfrm>
            <a:off x="5177350" y="1917525"/>
            <a:ext cx="3688500" cy="25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Docker is used for containerizing dependencies which ensures portability, consistency and scalability.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 Firebase is used for authentication and database where as digital ocean is used of running the backend code and run those apis on cloud then in local machine.</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00000"/>
              <a:buNone/>
            </a:pPr>
            <a:r>
              <a:rPr lang="en"/>
              <a:t>Technologies and  Design Tools</a:t>
            </a:r>
            <a:endParaRPr/>
          </a:p>
          <a:p>
            <a:pPr marL="0" lvl="0" indent="0" algn="l" rtl="0">
              <a:lnSpc>
                <a:spcPct val="100000"/>
              </a:lnSpc>
              <a:spcBef>
                <a:spcPts val="0"/>
              </a:spcBef>
              <a:spcAft>
                <a:spcPts val="0"/>
              </a:spcAft>
              <a:buSzPct val="100000"/>
              <a:buNone/>
            </a:pPr>
            <a:endParaRPr/>
          </a:p>
        </p:txBody>
      </p:sp>
      <p:pic>
        <p:nvPicPr>
          <p:cNvPr id="400" name="Google Shape;400;p30"/>
          <p:cNvPicPr preferRelativeResize="0"/>
          <p:nvPr/>
        </p:nvPicPr>
        <p:blipFill rotWithShape="1">
          <a:blip r:embed="rId3">
            <a:alphaModFix/>
          </a:blip>
          <a:srcRect/>
          <a:stretch/>
        </p:blipFill>
        <p:spPr>
          <a:xfrm>
            <a:off x="1427000" y="1321650"/>
            <a:ext cx="1753850" cy="1753850"/>
          </a:xfrm>
          <a:prstGeom prst="rect">
            <a:avLst/>
          </a:prstGeom>
          <a:noFill/>
          <a:ln>
            <a:noFill/>
          </a:ln>
        </p:spPr>
      </p:pic>
      <p:pic>
        <p:nvPicPr>
          <p:cNvPr id="401" name="Google Shape;401;p30"/>
          <p:cNvPicPr preferRelativeResize="0"/>
          <p:nvPr/>
        </p:nvPicPr>
        <p:blipFill rotWithShape="1">
          <a:blip r:embed="rId4">
            <a:alphaModFix/>
          </a:blip>
          <a:srcRect/>
          <a:stretch/>
        </p:blipFill>
        <p:spPr>
          <a:xfrm>
            <a:off x="1694325" y="3532450"/>
            <a:ext cx="1219200" cy="1219200"/>
          </a:xfrm>
          <a:prstGeom prst="rect">
            <a:avLst/>
          </a:prstGeom>
          <a:noFill/>
          <a:ln>
            <a:noFill/>
          </a:ln>
        </p:spPr>
      </p:pic>
      <p:sp>
        <p:nvSpPr>
          <p:cNvPr id="402" name="Google Shape;402;p30"/>
          <p:cNvSpPr txBox="1"/>
          <p:nvPr/>
        </p:nvSpPr>
        <p:spPr>
          <a:xfrm>
            <a:off x="4297525" y="1612975"/>
            <a:ext cx="3812400" cy="19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Those 2 are the design tools and these are mainly used for design UI and for flowcharts.</a:t>
            </a:r>
            <a:endParaRPr sz="13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Figma is used for UI design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2"/>
                </a:solidFill>
                <a:latin typeface="Nunito"/>
                <a:ea typeface="Nunito"/>
                <a:cs typeface="Nunito"/>
                <a:sym typeface="Nunito"/>
              </a:rPr>
              <a:t>Miro is used for designing charts.</a:t>
            </a:r>
            <a:endParaRPr sz="1300" b="0" i="0" u="none" strike="noStrike" cap="none">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3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Algorithms</a:t>
            </a:r>
            <a:endParaRPr/>
          </a:p>
        </p:txBody>
      </p:sp>
      <p:sp>
        <p:nvSpPr>
          <p:cNvPr id="408" name="Google Shape;408;p31"/>
          <p:cNvSpPr txBox="1">
            <a:spLocks noGrp="1"/>
          </p:cNvSpPr>
          <p:nvPr>
            <p:ph type="body" idx="1"/>
          </p:nvPr>
        </p:nvSpPr>
        <p:spPr>
          <a:xfrm>
            <a:off x="1303800" y="1274600"/>
            <a:ext cx="7030500" cy="3257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CNN Algorithms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CNNs uses layered architecture to process visual data, extracting features through filters for image recognition tasks.</a:t>
            </a:r>
            <a:endParaRPr sz="1600">
              <a:latin typeface="Times New Roman"/>
              <a:ea typeface="Times New Roman"/>
              <a:cs typeface="Times New Roman"/>
              <a:sym typeface="Times New Roman"/>
            </a:endParaRPr>
          </a:p>
          <a:p>
            <a:pPr marL="0" lvl="0" indent="0" algn="l" rtl="0">
              <a:lnSpc>
                <a:spcPct val="115000"/>
              </a:lnSpc>
              <a:spcBef>
                <a:spcPts val="1200"/>
              </a:spcBef>
              <a:spcAft>
                <a:spcPts val="0"/>
              </a:spcAft>
              <a:buSzPts val="1300"/>
              <a:buNone/>
            </a:pPr>
            <a:r>
              <a:rPr lang="en" sz="1600" b="1">
                <a:latin typeface="Times New Roman"/>
                <a:ea typeface="Times New Roman"/>
                <a:cs typeface="Times New Roman"/>
                <a:sym typeface="Times New Roman"/>
              </a:rPr>
              <a:t>EfficientNet:</a:t>
            </a:r>
            <a:endParaRPr sz="1600" b="1">
              <a:latin typeface="Times New Roman"/>
              <a:ea typeface="Times New Roman"/>
              <a:cs typeface="Times New Roman"/>
              <a:sym typeface="Times New Roman"/>
            </a:endParaRPr>
          </a:p>
          <a:p>
            <a:pPr marL="457200" lvl="0" indent="-317500" algn="l" rtl="0">
              <a:lnSpc>
                <a:spcPct val="115000"/>
              </a:lnSpc>
              <a:spcBef>
                <a:spcPts val="1200"/>
              </a:spcBef>
              <a:spcAft>
                <a:spcPts val="0"/>
              </a:spcAft>
              <a:buClr>
                <a:srgbClr val="000000"/>
              </a:buClr>
              <a:buSzPts val="1400"/>
              <a:buFont typeface="Times New Roman"/>
              <a:buChar char="●"/>
            </a:pPr>
            <a:r>
              <a:rPr lang="en" sz="1600">
                <a:latin typeface="Times New Roman"/>
                <a:ea typeface="Times New Roman"/>
                <a:cs typeface="Times New Roman"/>
                <a:sym typeface="Times New Roman"/>
              </a:rPr>
              <a:t>EfficientNet scales CNNs uniformly across width, depth, and resolution, enhancing efficiency and accuracy.</a:t>
            </a:r>
            <a:endParaRPr sz="160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300"/>
              <a:buNone/>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236893" y="874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Agenda</a:t>
            </a:r>
            <a:endParaRPr/>
          </a:p>
        </p:txBody>
      </p:sp>
      <p:sp>
        <p:nvSpPr>
          <p:cNvPr id="284" name="Google Shape;284;p14"/>
          <p:cNvSpPr txBox="1">
            <a:spLocks noGrp="1"/>
          </p:cNvSpPr>
          <p:nvPr>
            <p:ph type="body" idx="1"/>
          </p:nvPr>
        </p:nvSpPr>
        <p:spPr>
          <a:xfrm>
            <a:off x="1236893" y="691375"/>
            <a:ext cx="7030500" cy="3978074"/>
          </a:xfrm>
          <a:prstGeom prst="rect">
            <a:avLst/>
          </a:prstGeom>
          <a:noFill/>
          <a:ln>
            <a:noFill/>
          </a:ln>
        </p:spPr>
        <p:txBody>
          <a:bodyPr spcFirstLastPara="1" wrap="square" lIns="91425" tIns="91425" rIns="91425" bIns="91425" anchor="t" anchorCtr="0">
            <a:normAutofit fontScale="92500" lnSpcReduction="20000"/>
          </a:bodyPr>
          <a:lstStyle/>
          <a:p>
            <a:pPr marL="457200" lvl="0" indent="-304456" algn="l" rtl="0">
              <a:lnSpc>
                <a:spcPct val="115000"/>
              </a:lnSpc>
              <a:spcBef>
                <a:spcPts val="0"/>
              </a:spcBef>
              <a:spcAft>
                <a:spcPts val="0"/>
              </a:spcAft>
              <a:buSzPct val="108108"/>
              <a:buChar char="●"/>
            </a:pPr>
            <a:r>
              <a:rPr lang="en">
                <a:latin typeface="Arial"/>
                <a:ea typeface="Arial"/>
                <a:cs typeface="Arial"/>
                <a:sym typeface="Arial"/>
              </a:rPr>
              <a:t>Team Members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Improvement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Project Description</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Teamwork agreement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Personas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MVP</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Technologies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Algorithms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Diagrams</a:t>
            </a:r>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Sprint 3 recap</a:t>
            </a:r>
            <a:endParaRPr/>
          </a:p>
          <a:p>
            <a:pPr marL="457200" lvl="0" indent="-304457" algn="l" rtl="0">
              <a:lnSpc>
                <a:spcPct val="115000"/>
              </a:lnSpc>
              <a:spcBef>
                <a:spcPts val="0"/>
              </a:spcBef>
              <a:spcAft>
                <a:spcPts val="0"/>
              </a:spcAft>
              <a:buSzPct val="108108"/>
              <a:buChar char="●"/>
            </a:pPr>
            <a:r>
              <a:rPr lang="en">
                <a:latin typeface="Arial"/>
                <a:ea typeface="Arial"/>
                <a:cs typeface="Arial"/>
                <a:sym typeface="Arial"/>
              </a:rPr>
              <a:t>Product Backlog(</a:t>
            </a:r>
            <a:r>
              <a:rPr lang="en" b="0" i="0">
                <a:solidFill>
                  <a:srgbClr val="000000"/>
                </a:solidFill>
                <a:highlight>
                  <a:srgbClr val="FFFFFF"/>
                </a:highlight>
                <a:latin typeface="Arial"/>
                <a:ea typeface="Arial"/>
                <a:cs typeface="Arial"/>
                <a:sym typeface="Arial"/>
              </a:rPr>
              <a:t>All the Users Stories or Tasks)</a:t>
            </a:r>
            <a:endParaRPr b="0" i="0">
              <a:solidFill>
                <a:srgbClr val="000000"/>
              </a:solidFill>
              <a:highlight>
                <a:srgbClr val="FFFFFF"/>
              </a:highlight>
              <a:latin typeface="Arial"/>
              <a:ea typeface="Arial"/>
              <a:cs typeface="Arial"/>
              <a:sym typeface="Arial"/>
            </a:endParaRPr>
          </a:p>
          <a:p>
            <a:pPr marL="457200" lvl="0" indent="-298767" algn="l" rtl="0">
              <a:lnSpc>
                <a:spcPct val="115000"/>
              </a:lnSpc>
              <a:spcBef>
                <a:spcPts val="0"/>
              </a:spcBef>
              <a:spcAft>
                <a:spcPts val="0"/>
              </a:spcAft>
              <a:buClr>
                <a:srgbClr val="000000"/>
              </a:buClr>
              <a:buSzPct val="100000"/>
              <a:buFont typeface="Arial"/>
              <a:buChar char="●"/>
            </a:pPr>
            <a:r>
              <a:rPr lang="en">
                <a:solidFill>
                  <a:srgbClr val="000000"/>
                </a:solidFill>
                <a:highlight>
                  <a:srgbClr val="FFFFFF"/>
                </a:highlight>
                <a:latin typeface="Arial"/>
                <a:ea typeface="Arial"/>
                <a:cs typeface="Arial"/>
                <a:sym typeface="Arial"/>
              </a:rPr>
              <a:t>Sprint Summary(2 and 3)</a:t>
            </a:r>
            <a:endParaRPr>
              <a:solidFill>
                <a:srgbClr val="000000"/>
              </a:solidFill>
              <a:highlight>
                <a:srgbClr val="FFFFFF"/>
              </a:highlight>
              <a:latin typeface="Arial"/>
              <a:ea typeface="Arial"/>
              <a:cs typeface="Arial"/>
              <a:sym typeface="Arial"/>
            </a:endParaRPr>
          </a:p>
          <a:p>
            <a:pPr marL="457200" lvl="0" indent="-304457" algn="l" rtl="0">
              <a:lnSpc>
                <a:spcPct val="115000"/>
              </a:lnSpc>
              <a:spcBef>
                <a:spcPts val="0"/>
              </a:spcBef>
              <a:spcAft>
                <a:spcPts val="0"/>
              </a:spcAft>
              <a:buSzPct val="108108"/>
              <a:buChar char="●"/>
            </a:pPr>
            <a:r>
              <a:rPr lang="en" i="0">
                <a:solidFill>
                  <a:srgbClr val="000000"/>
                </a:solidFill>
                <a:highlight>
                  <a:srgbClr val="FFFFFF"/>
                </a:highlight>
                <a:latin typeface="Arial"/>
                <a:ea typeface="Arial"/>
                <a:cs typeface="Arial"/>
                <a:sym typeface="Arial"/>
              </a:rPr>
              <a:t>Sprint </a:t>
            </a:r>
            <a:r>
              <a:rPr lang="en">
                <a:solidFill>
                  <a:srgbClr val="000000"/>
                </a:solidFill>
                <a:highlight>
                  <a:srgbClr val="FFFFFF"/>
                </a:highlight>
                <a:latin typeface="Arial"/>
                <a:ea typeface="Arial"/>
                <a:cs typeface="Arial"/>
                <a:sym typeface="Arial"/>
              </a:rPr>
              <a:t>4</a:t>
            </a:r>
            <a:r>
              <a:rPr lang="en" i="0">
                <a:solidFill>
                  <a:srgbClr val="000000"/>
                </a:solidFill>
                <a:highlight>
                  <a:srgbClr val="FFFFFF"/>
                </a:highlight>
                <a:latin typeface="Arial"/>
                <a:ea typeface="Arial"/>
                <a:cs typeface="Arial"/>
                <a:sym typeface="Arial"/>
              </a:rPr>
              <a:t> Backlog</a:t>
            </a:r>
            <a:r>
              <a:rPr lang="en" b="0" i="0">
                <a:solidFill>
                  <a:srgbClr val="000000"/>
                </a:solidFill>
                <a:highlight>
                  <a:srgbClr val="FFFFFF"/>
                </a:highlight>
                <a:latin typeface="Arial"/>
                <a:ea typeface="Arial"/>
                <a:cs typeface="Arial"/>
                <a:sym typeface="Arial"/>
              </a:rPr>
              <a:t> (Stories or tasks committed)</a:t>
            </a:r>
            <a:endParaRPr b="0" i="0">
              <a:solidFill>
                <a:srgbClr val="000000"/>
              </a:solidFill>
              <a:highlight>
                <a:srgbClr val="FFFFFF"/>
              </a:highlight>
              <a:latin typeface="Arial"/>
              <a:ea typeface="Arial"/>
              <a:cs typeface="Arial"/>
              <a:sym typeface="Arial"/>
            </a:endParaRPr>
          </a:p>
          <a:p>
            <a:pPr marL="457200" lvl="0" indent="-298767" algn="l" rtl="0">
              <a:lnSpc>
                <a:spcPct val="115000"/>
              </a:lnSpc>
              <a:spcBef>
                <a:spcPts val="0"/>
              </a:spcBef>
              <a:spcAft>
                <a:spcPts val="0"/>
              </a:spcAft>
              <a:buClr>
                <a:srgbClr val="000000"/>
              </a:buClr>
              <a:buSzPct val="100000"/>
              <a:buFont typeface="Arial"/>
              <a:buChar char="●"/>
            </a:pPr>
            <a:r>
              <a:rPr lang="en">
                <a:solidFill>
                  <a:srgbClr val="000000"/>
                </a:solidFill>
                <a:highlight>
                  <a:srgbClr val="FFFFFF"/>
                </a:highlight>
                <a:latin typeface="Arial"/>
                <a:ea typeface="Arial"/>
                <a:cs typeface="Arial"/>
                <a:sym typeface="Arial"/>
              </a:rPr>
              <a:t>Test cases</a:t>
            </a:r>
            <a:endParaRPr>
              <a:solidFill>
                <a:srgbClr val="000000"/>
              </a:solidFill>
              <a:highlight>
                <a:srgbClr val="FFFFFF"/>
              </a:highlight>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Metrics(Historical velocity)</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Retrospective</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Sprint 4(</a:t>
            </a:r>
            <a:r>
              <a:rPr lang="en" b="0" i="0" u="none" strike="noStrike">
                <a:solidFill>
                  <a:srgbClr val="000000"/>
                </a:solidFill>
                <a:highlight>
                  <a:srgbClr val="FFFFFF"/>
                </a:highlight>
                <a:latin typeface="Arial"/>
                <a:ea typeface="Arial"/>
                <a:cs typeface="Arial"/>
                <a:sym typeface="Arial"/>
              </a:rPr>
              <a:t>Stories planned and committed for Sprint 4</a:t>
            </a:r>
            <a:r>
              <a:rPr lang="en" u="none" strike="noStrike">
                <a:solidFill>
                  <a:srgbClr val="000000"/>
                </a:solidFill>
                <a:highlight>
                  <a:srgbClr val="FFFFFF"/>
                </a:highlight>
                <a:latin typeface="Arial"/>
                <a:ea typeface="Arial"/>
                <a:cs typeface="Arial"/>
                <a:sym typeface="Arial"/>
              </a:rPr>
              <a:t>)</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Project demo (Application Screenshots)</a:t>
            </a:r>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Code snippets</a:t>
            </a:r>
            <a:endParaRPr>
              <a:latin typeface="Arial"/>
              <a:ea typeface="Arial"/>
              <a:cs typeface="Arial"/>
              <a:sym typeface="Arial"/>
            </a:endParaRPr>
          </a:p>
          <a:p>
            <a:pPr marL="457200" lvl="0" indent="-304456" algn="l" rtl="0">
              <a:lnSpc>
                <a:spcPct val="115000"/>
              </a:lnSpc>
              <a:spcBef>
                <a:spcPts val="0"/>
              </a:spcBef>
              <a:spcAft>
                <a:spcPts val="0"/>
              </a:spcAft>
              <a:buSzPct val="108108"/>
              <a:buChar char="●"/>
            </a:pPr>
            <a:r>
              <a:rPr lang="en">
                <a:latin typeface="Arial"/>
                <a:ea typeface="Arial"/>
                <a:cs typeface="Arial"/>
                <a:sym typeface="Arial"/>
              </a:rPr>
              <a:t>Demo Video of application</a:t>
            </a:r>
            <a:endParaRPr/>
          </a:p>
          <a:p>
            <a:pPr marL="457200" lvl="0" indent="-304457" algn="l" rtl="0">
              <a:lnSpc>
                <a:spcPct val="115000"/>
              </a:lnSpc>
              <a:spcBef>
                <a:spcPts val="0"/>
              </a:spcBef>
              <a:spcAft>
                <a:spcPts val="0"/>
              </a:spcAft>
              <a:buSzPct val="108108"/>
              <a:buChar char="●"/>
            </a:pPr>
            <a:r>
              <a:rPr lang="en">
                <a:latin typeface="Arial"/>
                <a:ea typeface="Arial"/>
                <a:cs typeface="Arial"/>
                <a:sym typeface="Arial"/>
              </a:rPr>
              <a:t>Github link</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Pseudo Code: ML</a:t>
            </a:r>
            <a:endParaRPr/>
          </a:p>
        </p:txBody>
      </p:sp>
      <p:pic>
        <p:nvPicPr>
          <p:cNvPr id="414" name="Google Shape;414;p32"/>
          <p:cNvPicPr preferRelativeResize="0"/>
          <p:nvPr/>
        </p:nvPicPr>
        <p:blipFill rotWithShape="1">
          <a:blip r:embed="rId3">
            <a:alphaModFix/>
          </a:blip>
          <a:srcRect/>
          <a:stretch/>
        </p:blipFill>
        <p:spPr>
          <a:xfrm>
            <a:off x="1596598" y="1227525"/>
            <a:ext cx="6444899" cy="3915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3"/>
          <p:cNvSpPr txBox="1">
            <a:spLocks noGrp="1"/>
          </p:cNvSpPr>
          <p:nvPr>
            <p:ph type="title"/>
          </p:nvPr>
        </p:nvSpPr>
        <p:spPr>
          <a:xfrm>
            <a:off x="1303800" y="62275"/>
            <a:ext cx="6483000" cy="1039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Conceptual Architectural Diagrams</a:t>
            </a:r>
            <a:endParaRPr/>
          </a:p>
        </p:txBody>
      </p:sp>
      <p:sp>
        <p:nvSpPr>
          <p:cNvPr id="420" name="Google Shape;420;p3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21" name="Google Shape;421;p33"/>
          <p:cNvPicPr preferRelativeResize="0"/>
          <p:nvPr/>
        </p:nvPicPr>
        <p:blipFill rotWithShape="1">
          <a:blip r:embed="rId3">
            <a:alphaModFix/>
          </a:blip>
          <a:srcRect/>
          <a:stretch/>
        </p:blipFill>
        <p:spPr>
          <a:xfrm>
            <a:off x="0" y="673500"/>
            <a:ext cx="9144003" cy="4469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2353300" y="0"/>
            <a:ext cx="37152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Sequence Diagrams</a:t>
            </a:r>
            <a:endParaRPr/>
          </a:p>
        </p:txBody>
      </p:sp>
      <p:pic>
        <p:nvPicPr>
          <p:cNvPr id="427" name="Google Shape;427;p34" descr="A diagram of a diagram of a structure&#10;&#10;Description automatically generated"/>
          <p:cNvPicPr preferRelativeResize="0"/>
          <p:nvPr/>
        </p:nvPicPr>
        <p:blipFill rotWithShape="1">
          <a:blip r:embed="rId3">
            <a:alphaModFix/>
          </a:blip>
          <a:srcRect/>
          <a:stretch/>
        </p:blipFill>
        <p:spPr>
          <a:xfrm>
            <a:off x="0" y="832757"/>
            <a:ext cx="9144000" cy="43107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291835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State Diagram</a:t>
            </a:r>
            <a:endParaRPr/>
          </a:p>
        </p:txBody>
      </p:sp>
      <p:sp>
        <p:nvSpPr>
          <p:cNvPr id="433" name="Google Shape;433;p3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34" name="Google Shape;434;p35"/>
          <p:cNvPicPr preferRelativeResize="0"/>
          <p:nvPr/>
        </p:nvPicPr>
        <p:blipFill rotWithShape="1">
          <a:blip r:embed="rId3">
            <a:alphaModFix/>
          </a:blip>
          <a:srcRect/>
          <a:stretch/>
        </p:blipFill>
        <p:spPr>
          <a:xfrm>
            <a:off x="126380" y="499650"/>
            <a:ext cx="8891239" cy="45853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3068275"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Class Diagram</a:t>
            </a:r>
            <a:endParaRPr/>
          </a:p>
        </p:txBody>
      </p:sp>
      <p:sp>
        <p:nvSpPr>
          <p:cNvPr id="440" name="Google Shape;440;p3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1" name="Google Shape;441;p36"/>
          <p:cNvPicPr preferRelativeResize="0"/>
          <p:nvPr/>
        </p:nvPicPr>
        <p:blipFill rotWithShape="1">
          <a:blip r:embed="rId3">
            <a:alphaModFix/>
          </a:blip>
          <a:srcRect/>
          <a:stretch/>
        </p:blipFill>
        <p:spPr>
          <a:xfrm>
            <a:off x="542693" y="514054"/>
            <a:ext cx="7872761" cy="45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7"/>
          <p:cNvSpPr txBox="1">
            <a:spLocks noGrp="1"/>
          </p:cNvSpPr>
          <p:nvPr>
            <p:ph type="title"/>
          </p:nvPr>
        </p:nvSpPr>
        <p:spPr>
          <a:xfrm>
            <a:off x="1857350" y="0"/>
            <a:ext cx="6194700" cy="912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Entity Relationship Diagram</a:t>
            </a:r>
            <a:endParaRPr/>
          </a:p>
        </p:txBody>
      </p:sp>
      <p:sp>
        <p:nvSpPr>
          <p:cNvPr id="447" name="Google Shape;447;p3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448" name="Google Shape;448;p37"/>
          <p:cNvPicPr preferRelativeResize="0"/>
          <p:nvPr/>
        </p:nvPicPr>
        <p:blipFill rotWithShape="1">
          <a:blip r:embed="rId3">
            <a:alphaModFix/>
          </a:blip>
          <a:srcRect/>
          <a:stretch/>
        </p:blipFill>
        <p:spPr>
          <a:xfrm>
            <a:off x="152225" y="469951"/>
            <a:ext cx="8441801" cy="467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23302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Context Diagram</a:t>
            </a:r>
            <a:endParaRPr/>
          </a:p>
        </p:txBody>
      </p:sp>
      <p:pic>
        <p:nvPicPr>
          <p:cNvPr id="454" name="Google Shape;454;p38"/>
          <p:cNvPicPr preferRelativeResize="0"/>
          <p:nvPr/>
        </p:nvPicPr>
        <p:blipFill rotWithShape="1">
          <a:blip r:embed="rId3">
            <a:alphaModFix/>
          </a:blip>
          <a:srcRect/>
          <a:stretch/>
        </p:blipFill>
        <p:spPr>
          <a:xfrm>
            <a:off x="1430675" y="559600"/>
            <a:ext cx="5733348" cy="458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3 recap</a:t>
            </a:r>
            <a:endParaRPr/>
          </a:p>
        </p:txBody>
      </p:sp>
      <p:sp>
        <p:nvSpPr>
          <p:cNvPr id="460" name="Google Shape;460;p3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latin typeface="Times New Roman"/>
                <a:ea typeface="Times New Roman"/>
                <a:cs typeface="Times New Roman"/>
                <a:sym typeface="Times New Roman"/>
              </a:rPr>
              <a:t>Machine learning component has been completed and is able to detect the skin disease</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a:latin typeface="Times New Roman"/>
                <a:ea typeface="Times New Roman"/>
                <a:cs typeface="Times New Roman"/>
                <a:sym typeface="Times New Roman"/>
              </a:rPr>
              <a:t>Uploading image functionality has been completed.</a:t>
            </a:r>
            <a:endParaRPr>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a:latin typeface="Times New Roman"/>
                <a:ea typeface="Times New Roman"/>
                <a:cs typeface="Times New Roman"/>
                <a:sym typeface="Times New Roman"/>
              </a:rPr>
              <a:t>API is built and it is able to connect with the client side, so user can upload the image and get the feedback by the analysis.</a:t>
            </a:r>
            <a:endParaRPr>
              <a:latin typeface="Times New Roman"/>
              <a:ea typeface="Times New Roman"/>
              <a:cs typeface="Times New Roman"/>
              <a:sym typeface="Times New Roman"/>
            </a:endParaRPr>
          </a:p>
          <a:p>
            <a:pPr marL="146050" lvl="0" indent="0" algn="l" rtl="0">
              <a:lnSpc>
                <a:spcPct val="115000"/>
              </a:lnSpc>
              <a:spcBef>
                <a:spcPts val="0"/>
              </a:spcBef>
              <a:spcAft>
                <a:spcPts val="0"/>
              </a:spcAft>
              <a:buSzPts val="1300"/>
              <a:buNone/>
            </a:pPr>
            <a:br>
              <a:rPr lang="en"/>
            </a:b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2167575" y="-1965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Product Backlog</a:t>
            </a:r>
            <a:endParaRPr/>
          </a:p>
        </p:txBody>
      </p:sp>
      <p:sp>
        <p:nvSpPr>
          <p:cNvPr id="466" name="Google Shape;466;p40"/>
          <p:cNvSpPr/>
          <p:nvPr/>
        </p:nvSpPr>
        <p:spPr>
          <a:xfrm>
            <a:off x="8419900" y="315824"/>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467" name="Google Shape;467;p40"/>
          <p:cNvPicPr preferRelativeResize="0"/>
          <p:nvPr/>
        </p:nvPicPr>
        <p:blipFill>
          <a:blip r:embed="rId3">
            <a:alphaModFix/>
          </a:blip>
          <a:stretch>
            <a:fillRect/>
          </a:stretch>
        </p:blipFill>
        <p:spPr>
          <a:xfrm>
            <a:off x="0" y="315825"/>
            <a:ext cx="9143998" cy="4827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1"/>
          <p:cNvSpPr txBox="1">
            <a:spLocks noGrp="1"/>
          </p:cNvSpPr>
          <p:nvPr>
            <p:ph type="title"/>
          </p:nvPr>
        </p:nvSpPr>
        <p:spPr>
          <a:xfrm>
            <a:off x="2187225" y="262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Product Backlog</a:t>
            </a:r>
            <a:endParaRPr/>
          </a:p>
        </p:txBody>
      </p:sp>
      <p:sp>
        <p:nvSpPr>
          <p:cNvPr id="473" name="Google Shape;473;p41"/>
          <p:cNvSpPr/>
          <p:nvPr/>
        </p:nvSpPr>
        <p:spPr>
          <a:xfrm>
            <a:off x="8266772" y="315824"/>
            <a:ext cx="587604" cy="42015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474" name="Google Shape;474;p41"/>
          <p:cNvPicPr preferRelativeResize="0"/>
          <p:nvPr/>
        </p:nvPicPr>
        <p:blipFill>
          <a:blip r:embed="rId3">
            <a:alphaModFix/>
          </a:blip>
          <a:stretch>
            <a:fillRect/>
          </a:stretch>
        </p:blipFill>
        <p:spPr>
          <a:xfrm>
            <a:off x="63225" y="735975"/>
            <a:ext cx="9007700" cy="4407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15325" y="6688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 Members</a:t>
            </a:r>
            <a:endParaRPr/>
          </a:p>
        </p:txBody>
      </p:sp>
      <p:pic>
        <p:nvPicPr>
          <p:cNvPr id="290" name="Google Shape;290;p15"/>
          <p:cNvPicPr preferRelativeResize="0"/>
          <p:nvPr/>
        </p:nvPicPr>
        <p:blipFill rotWithShape="1">
          <a:blip r:embed="rId3">
            <a:alphaModFix/>
          </a:blip>
          <a:srcRect l="37500" t="11639" b="46052"/>
          <a:stretch/>
        </p:blipFill>
        <p:spPr>
          <a:xfrm>
            <a:off x="147000" y="1440971"/>
            <a:ext cx="2499675" cy="2769355"/>
          </a:xfrm>
          <a:prstGeom prst="rect">
            <a:avLst/>
          </a:prstGeom>
          <a:noFill/>
          <a:ln>
            <a:noFill/>
          </a:ln>
        </p:spPr>
      </p:pic>
      <p:pic>
        <p:nvPicPr>
          <p:cNvPr id="291" name="Google Shape;291;p15"/>
          <p:cNvPicPr preferRelativeResize="0"/>
          <p:nvPr/>
        </p:nvPicPr>
        <p:blipFill rotWithShape="1">
          <a:blip r:embed="rId4">
            <a:alphaModFix/>
          </a:blip>
          <a:srcRect/>
          <a:stretch/>
        </p:blipFill>
        <p:spPr>
          <a:xfrm>
            <a:off x="3169775" y="1440975"/>
            <a:ext cx="2747991" cy="2769352"/>
          </a:xfrm>
          <a:prstGeom prst="rect">
            <a:avLst/>
          </a:prstGeom>
          <a:noFill/>
          <a:ln>
            <a:noFill/>
          </a:ln>
        </p:spPr>
      </p:pic>
      <p:pic>
        <p:nvPicPr>
          <p:cNvPr id="292" name="Google Shape;292;p15"/>
          <p:cNvPicPr preferRelativeResize="0"/>
          <p:nvPr/>
        </p:nvPicPr>
        <p:blipFill rotWithShape="1">
          <a:blip r:embed="rId5">
            <a:alphaModFix/>
          </a:blip>
          <a:srcRect/>
          <a:stretch/>
        </p:blipFill>
        <p:spPr>
          <a:xfrm>
            <a:off x="6368249" y="1440971"/>
            <a:ext cx="2499675" cy="2769352"/>
          </a:xfrm>
          <a:prstGeom prst="rect">
            <a:avLst/>
          </a:prstGeom>
          <a:noFill/>
          <a:ln>
            <a:noFill/>
          </a:ln>
        </p:spPr>
      </p:pic>
      <p:sp>
        <p:nvSpPr>
          <p:cNvPr id="293" name="Google Shape;293;p15"/>
          <p:cNvSpPr txBox="1"/>
          <p:nvPr/>
        </p:nvSpPr>
        <p:spPr>
          <a:xfrm>
            <a:off x="353079" y="4266367"/>
            <a:ext cx="22362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Bhargava Chilukuri</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Front end developer and scrum master</a:t>
            </a:r>
            <a:endParaRPr sz="1500" b="0" i="0" u="none" strike="noStrike" cap="none">
              <a:solidFill>
                <a:schemeClr val="dk2"/>
              </a:solidFill>
              <a:latin typeface="Times New Roman"/>
              <a:ea typeface="Times New Roman"/>
              <a:cs typeface="Times New Roman"/>
              <a:sym typeface="Times New Roman"/>
            </a:endParaRPr>
          </a:p>
        </p:txBody>
      </p:sp>
      <p:sp>
        <p:nvSpPr>
          <p:cNvPr id="294" name="Google Shape;294;p15"/>
          <p:cNvSpPr txBox="1"/>
          <p:nvPr/>
        </p:nvSpPr>
        <p:spPr>
          <a:xfrm>
            <a:off x="6170550" y="4472600"/>
            <a:ext cx="2907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Manideep Kumar Reddy Kotha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Backend developer</a:t>
            </a:r>
            <a:endParaRPr sz="1500" b="0" i="0" u="none" strike="noStrike" cap="none">
              <a:solidFill>
                <a:schemeClr val="dk2"/>
              </a:solidFill>
              <a:latin typeface="Times New Roman"/>
              <a:ea typeface="Times New Roman"/>
              <a:cs typeface="Times New Roman"/>
              <a:sym typeface="Times New Roman"/>
            </a:endParaRPr>
          </a:p>
        </p:txBody>
      </p:sp>
      <p:sp>
        <p:nvSpPr>
          <p:cNvPr id="295" name="Google Shape;295;p15"/>
          <p:cNvSpPr txBox="1"/>
          <p:nvPr/>
        </p:nvSpPr>
        <p:spPr>
          <a:xfrm>
            <a:off x="3568625" y="4472600"/>
            <a:ext cx="17946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dk2"/>
                </a:solidFill>
                <a:latin typeface="Times New Roman"/>
                <a:ea typeface="Times New Roman"/>
                <a:cs typeface="Times New Roman"/>
                <a:sym typeface="Times New Roman"/>
              </a:rPr>
              <a:t>Kushal arya neela</a:t>
            </a:r>
            <a:endParaRPr sz="15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Times New Roman"/>
                <a:ea typeface="Times New Roman"/>
                <a:cs typeface="Times New Roman"/>
                <a:sym typeface="Times New Roman"/>
              </a:rPr>
              <a:t>Front end developer</a:t>
            </a:r>
            <a:endParaRPr sz="1500" b="0"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title"/>
          </p:nvPr>
        </p:nvSpPr>
        <p:spPr>
          <a:xfrm>
            <a:off x="1961150" y="-703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80" name="Google Shape;480;p42"/>
          <p:cNvPicPr preferRelativeResize="0"/>
          <p:nvPr/>
        </p:nvPicPr>
        <p:blipFill rotWithShape="1">
          <a:blip r:embed="rId3">
            <a:alphaModFix/>
          </a:blip>
          <a:srcRect/>
          <a:stretch/>
        </p:blipFill>
        <p:spPr>
          <a:xfrm>
            <a:off x="79625" y="476050"/>
            <a:ext cx="9064373" cy="4571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3"/>
          <p:cNvSpPr txBox="1">
            <a:spLocks noGrp="1"/>
          </p:cNvSpPr>
          <p:nvPr>
            <p:ph type="title"/>
          </p:nvPr>
        </p:nvSpPr>
        <p:spPr>
          <a:xfrm>
            <a:off x="1961150" y="-703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86" name="Google Shape;486;p43"/>
          <p:cNvPicPr preferRelativeResize="0"/>
          <p:nvPr/>
        </p:nvPicPr>
        <p:blipFill>
          <a:blip r:embed="rId3">
            <a:alphaModFix/>
          </a:blip>
          <a:stretch>
            <a:fillRect/>
          </a:stretch>
        </p:blipFill>
        <p:spPr>
          <a:xfrm>
            <a:off x="50175" y="587125"/>
            <a:ext cx="9093823" cy="450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User Stories and Acceptance Criteria</a:t>
            </a:r>
            <a:endParaRPr/>
          </a:p>
        </p:txBody>
      </p:sp>
      <p:pic>
        <p:nvPicPr>
          <p:cNvPr id="492" name="Google Shape;492;p44"/>
          <p:cNvPicPr preferRelativeResize="0"/>
          <p:nvPr/>
        </p:nvPicPr>
        <p:blipFill>
          <a:blip r:embed="rId3">
            <a:alphaModFix/>
          </a:blip>
          <a:stretch>
            <a:fillRect/>
          </a:stretch>
        </p:blipFill>
        <p:spPr>
          <a:xfrm>
            <a:off x="47400" y="1503200"/>
            <a:ext cx="9144000" cy="28362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5"/>
          <p:cNvSpPr txBox="1">
            <a:spLocks noGrp="1"/>
          </p:cNvSpPr>
          <p:nvPr>
            <p:ph type="title"/>
          </p:nvPr>
        </p:nvSpPr>
        <p:spPr>
          <a:xfrm>
            <a:off x="2314825"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Summary</a:t>
            </a:r>
            <a:endParaRPr/>
          </a:p>
        </p:txBody>
      </p:sp>
      <p:sp>
        <p:nvSpPr>
          <p:cNvPr id="498" name="Google Shape;498;p45"/>
          <p:cNvSpPr txBox="1">
            <a:spLocks noGrp="1"/>
          </p:cNvSpPr>
          <p:nvPr>
            <p:ph type="body" idx="1"/>
          </p:nvPr>
        </p:nvSpPr>
        <p:spPr>
          <a:xfrm>
            <a:off x="1392125" y="532225"/>
            <a:ext cx="7030500" cy="46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Tasks and user stories</a:t>
            </a:r>
            <a:endParaRPr/>
          </a:p>
        </p:txBody>
      </p:sp>
      <p:pic>
        <p:nvPicPr>
          <p:cNvPr id="499" name="Google Shape;499;p45"/>
          <p:cNvPicPr preferRelativeResize="0"/>
          <p:nvPr/>
        </p:nvPicPr>
        <p:blipFill>
          <a:blip r:embed="rId3">
            <a:alphaModFix/>
          </a:blip>
          <a:stretch>
            <a:fillRect/>
          </a:stretch>
        </p:blipFill>
        <p:spPr>
          <a:xfrm>
            <a:off x="187600" y="845825"/>
            <a:ext cx="8893151" cy="3992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title"/>
          </p:nvPr>
        </p:nvSpPr>
        <p:spPr>
          <a:xfrm>
            <a:off x="1392150" y="587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User stories</a:t>
            </a:r>
            <a:endParaRPr/>
          </a:p>
        </p:txBody>
      </p:sp>
      <p:sp>
        <p:nvSpPr>
          <p:cNvPr id="505" name="Google Shape;505;p4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06" name="Google Shape;506;p46"/>
          <p:cNvPicPr preferRelativeResize="0"/>
          <p:nvPr/>
        </p:nvPicPr>
        <p:blipFill>
          <a:blip r:embed="rId3">
            <a:alphaModFix/>
          </a:blip>
          <a:stretch>
            <a:fillRect/>
          </a:stretch>
        </p:blipFill>
        <p:spPr>
          <a:xfrm>
            <a:off x="58900" y="600950"/>
            <a:ext cx="9143998" cy="4542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7"/>
          <p:cNvSpPr txBox="1">
            <a:spLocks noGrp="1"/>
          </p:cNvSpPr>
          <p:nvPr>
            <p:ph type="title"/>
          </p:nvPr>
        </p:nvSpPr>
        <p:spPr>
          <a:xfrm>
            <a:off x="1755325" y="586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2 burndown chart</a:t>
            </a:r>
            <a:endParaRPr/>
          </a:p>
        </p:txBody>
      </p:sp>
      <p:sp>
        <p:nvSpPr>
          <p:cNvPr id="512" name="Google Shape;512;p4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3" name="Google Shape;513;p47"/>
          <p:cNvPicPr preferRelativeResize="0"/>
          <p:nvPr/>
        </p:nvPicPr>
        <p:blipFill>
          <a:blip r:embed="rId3">
            <a:alphaModFix/>
          </a:blip>
          <a:stretch>
            <a:fillRect/>
          </a:stretch>
        </p:blipFill>
        <p:spPr>
          <a:xfrm>
            <a:off x="570401" y="619550"/>
            <a:ext cx="8090450" cy="460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title"/>
          </p:nvPr>
        </p:nvSpPr>
        <p:spPr>
          <a:xfrm>
            <a:off x="1951650" y="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tasks and user stories</a:t>
            </a:r>
            <a:endParaRPr/>
          </a:p>
        </p:txBody>
      </p:sp>
      <p:sp>
        <p:nvSpPr>
          <p:cNvPr id="519" name="Google Shape;519;p4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20" name="Google Shape;520;p48"/>
          <p:cNvPicPr preferRelativeResize="0"/>
          <p:nvPr/>
        </p:nvPicPr>
        <p:blipFill>
          <a:blip r:embed="rId3">
            <a:alphaModFix/>
          </a:blip>
          <a:stretch>
            <a:fillRect/>
          </a:stretch>
        </p:blipFill>
        <p:spPr>
          <a:xfrm>
            <a:off x="40350" y="846350"/>
            <a:ext cx="9103649" cy="398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title"/>
          </p:nvPr>
        </p:nvSpPr>
        <p:spPr>
          <a:xfrm>
            <a:off x="1470675" y="1176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3 burndown chart</a:t>
            </a:r>
            <a:endParaRPr/>
          </a:p>
        </p:txBody>
      </p:sp>
      <p:sp>
        <p:nvSpPr>
          <p:cNvPr id="526" name="Google Shape;526;p4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27" name="Google Shape;527;p49"/>
          <p:cNvPicPr preferRelativeResize="0"/>
          <p:nvPr/>
        </p:nvPicPr>
        <p:blipFill>
          <a:blip r:embed="rId3">
            <a:alphaModFix/>
          </a:blip>
          <a:stretch>
            <a:fillRect/>
          </a:stretch>
        </p:blipFill>
        <p:spPr>
          <a:xfrm>
            <a:off x="236675" y="680725"/>
            <a:ext cx="8722825" cy="446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0"/>
          <p:cNvSpPr txBox="1">
            <a:spLocks noGrp="1"/>
          </p:cNvSpPr>
          <p:nvPr>
            <p:ph type="title"/>
          </p:nvPr>
        </p:nvSpPr>
        <p:spPr>
          <a:xfrm>
            <a:off x="22265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4 backlog</a:t>
            </a:r>
            <a:endParaRPr/>
          </a:p>
        </p:txBody>
      </p:sp>
      <p:pic>
        <p:nvPicPr>
          <p:cNvPr id="533" name="Google Shape;533;p50"/>
          <p:cNvPicPr preferRelativeResize="0"/>
          <p:nvPr/>
        </p:nvPicPr>
        <p:blipFill>
          <a:blip r:embed="rId3">
            <a:alphaModFix/>
          </a:blip>
          <a:stretch>
            <a:fillRect/>
          </a:stretch>
        </p:blipFill>
        <p:spPr>
          <a:xfrm>
            <a:off x="0" y="740958"/>
            <a:ext cx="9144003" cy="43576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1"/>
          <p:cNvSpPr txBox="1">
            <a:spLocks noGrp="1"/>
          </p:cNvSpPr>
          <p:nvPr>
            <p:ph type="title"/>
          </p:nvPr>
        </p:nvSpPr>
        <p:spPr>
          <a:xfrm>
            <a:off x="2324650" y="1668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Sprint 4 backlog</a:t>
            </a:r>
            <a:endParaRPr/>
          </a:p>
        </p:txBody>
      </p:sp>
      <p:pic>
        <p:nvPicPr>
          <p:cNvPr id="539" name="Google Shape;539;p51"/>
          <p:cNvPicPr preferRelativeResize="0"/>
          <p:nvPr/>
        </p:nvPicPr>
        <p:blipFill>
          <a:blip r:embed="rId3">
            <a:alphaModFix/>
          </a:blip>
          <a:stretch>
            <a:fillRect/>
          </a:stretch>
        </p:blipFill>
        <p:spPr>
          <a:xfrm>
            <a:off x="0" y="797250"/>
            <a:ext cx="9144003" cy="283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9"/>
        <p:cNvGrpSpPr/>
        <p:nvPr/>
      </p:nvGrpSpPr>
      <p:grpSpPr>
        <a:xfrm>
          <a:off x="0" y="0"/>
          <a:ext cx="0" cy="0"/>
          <a:chOff x="0" y="0"/>
          <a:chExt cx="0" cy="0"/>
        </a:xfrm>
      </p:grpSpPr>
      <p:pic>
        <p:nvPicPr>
          <p:cNvPr id="300" name="Google Shape;300;p16"/>
          <p:cNvPicPr preferRelativeResize="0"/>
          <p:nvPr/>
        </p:nvPicPr>
        <p:blipFill rotWithShape="1">
          <a:blip r:embed="rId3">
            <a:alphaModFix/>
          </a:blip>
          <a:srcRect/>
          <a:stretch/>
        </p:blipFill>
        <p:spPr>
          <a:xfrm>
            <a:off x="405550" y="754225"/>
            <a:ext cx="2862225" cy="3336026"/>
          </a:xfrm>
          <a:prstGeom prst="rect">
            <a:avLst/>
          </a:prstGeom>
          <a:noFill/>
          <a:ln>
            <a:noFill/>
          </a:ln>
        </p:spPr>
      </p:pic>
      <p:pic>
        <p:nvPicPr>
          <p:cNvPr id="301" name="Google Shape;301;p16"/>
          <p:cNvPicPr preferRelativeResize="0"/>
          <p:nvPr/>
        </p:nvPicPr>
        <p:blipFill rotWithShape="1">
          <a:blip r:embed="rId4">
            <a:alphaModFix/>
          </a:blip>
          <a:srcRect t="20241" b="16996"/>
          <a:stretch/>
        </p:blipFill>
        <p:spPr>
          <a:xfrm>
            <a:off x="3489175" y="754226"/>
            <a:ext cx="2721776" cy="3336024"/>
          </a:xfrm>
          <a:prstGeom prst="rect">
            <a:avLst/>
          </a:prstGeom>
          <a:noFill/>
          <a:ln>
            <a:noFill/>
          </a:ln>
        </p:spPr>
      </p:pic>
      <p:pic>
        <p:nvPicPr>
          <p:cNvPr id="302" name="Google Shape;302;p16"/>
          <p:cNvPicPr preferRelativeResize="0"/>
          <p:nvPr/>
        </p:nvPicPr>
        <p:blipFill rotWithShape="1">
          <a:blip r:embed="rId5">
            <a:alphaModFix/>
          </a:blip>
          <a:srcRect/>
          <a:stretch/>
        </p:blipFill>
        <p:spPr>
          <a:xfrm>
            <a:off x="6432350" y="754225"/>
            <a:ext cx="2628252" cy="3336023"/>
          </a:xfrm>
          <a:prstGeom prst="rect">
            <a:avLst/>
          </a:prstGeom>
          <a:noFill/>
          <a:ln>
            <a:noFill/>
          </a:ln>
        </p:spPr>
      </p:pic>
      <p:sp>
        <p:nvSpPr>
          <p:cNvPr id="303" name="Google Shape;303;p16"/>
          <p:cNvSpPr txBox="1"/>
          <p:nvPr/>
        </p:nvSpPr>
        <p:spPr>
          <a:xfrm>
            <a:off x="731625" y="4334550"/>
            <a:ext cx="23052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Jagadeesh Mekhapotula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 and Tester</a:t>
            </a:r>
            <a:endParaRPr sz="1400" b="0" i="0" u="none" strike="noStrike" cap="none">
              <a:solidFill>
                <a:srgbClr val="000000"/>
              </a:solidFill>
              <a:latin typeface="Arial"/>
              <a:ea typeface="Arial"/>
              <a:cs typeface="Arial"/>
              <a:sym typeface="Arial"/>
            </a:endParaRPr>
          </a:p>
        </p:txBody>
      </p:sp>
      <p:sp>
        <p:nvSpPr>
          <p:cNvPr id="304" name="Google Shape;304;p16"/>
          <p:cNvSpPr txBox="1"/>
          <p:nvPr/>
        </p:nvSpPr>
        <p:spPr>
          <a:xfrm>
            <a:off x="3773425" y="4334550"/>
            <a:ext cx="2191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Akshara Uppu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 Developer</a:t>
            </a:r>
            <a:endParaRPr sz="1400" b="0" i="0" u="none" strike="noStrike" cap="none">
              <a:solidFill>
                <a:srgbClr val="000000"/>
              </a:solidFill>
              <a:latin typeface="Arial"/>
              <a:ea typeface="Arial"/>
              <a:cs typeface="Arial"/>
              <a:sym typeface="Arial"/>
            </a:endParaRPr>
          </a:p>
        </p:txBody>
      </p:sp>
      <p:sp>
        <p:nvSpPr>
          <p:cNvPr id="305" name="Google Shape;305;p16"/>
          <p:cNvSpPr txBox="1"/>
          <p:nvPr/>
        </p:nvSpPr>
        <p:spPr>
          <a:xfrm>
            <a:off x="6350075" y="433455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Sai Praneeth Chagiri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Front-end Developer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2"/>
          <p:cNvSpPr txBox="1">
            <a:spLocks noGrp="1"/>
          </p:cNvSpPr>
          <p:nvPr>
            <p:ph type="title"/>
          </p:nvPr>
        </p:nvSpPr>
        <p:spPr>
          <a:xfrm>
            <a:off x="2756900" y="-934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Test Cases for sprint-4</a:t>
            </a:r>
            <a:endParaRPr dirty="0"/>
          </a:p>
        </p:txBody>
      </p:sp>
      <p:pic>
        <p:nvPicPr>
          <p:cNvPr id="545" name="Google Shape;545;p52"/>
          <p:cNvPicPr preferRelativeResize="0"/>
          <p:nvPr/>
        </p:nvPicPr>
        <p:blipFill>
          <a:blip r:embed="rId3">
            <a:alphaModFix/>
          </a:blip>
          <a:stretch>
            <a:fillRect/>
          </a:stretch>
        </p:blipFill>
        <p:spPr>
          <a:xfrm>
            <a:off x="247400" y="443900"/>
            <a:ext cx="8823526" cy="4699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title"/>
          </p:nvPr>
        </p:nvSpPr>
        <p:spPr>
          <a:xfrm>
            <a:off x="202035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Stories Completed </a:t>
            </a:r>
            <a:endParaRPr/>
          </a:p>
        </p:txBody>
      </p:sp>
      <p:pic>
        <p:nvPicPr>
          <p:cNvPr id="551" name="Google Shape;551;p53"/>
          <p:cNvPicPr preferRelativeResize="0"/>
          <p:nvPr/>
        </p:nvPicPr>
        <p:blipFill>
          <a:blip r:embed="rId3">
            <a:alphaModFix/>
          </a:blip>
          <a:stretch>
            <a:fillRect/>
          </a:stretch>
        </p:blipFill>
        <p:spPr>
          <a:xfrm>
            <a:off x="0" y="506326"/>
            <a:ext cx="9144001" cy="4590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Team Velocity</a:t>
            </a:r>
            <a:endParaRPr dirty="0"/>
          </a:p>
        </p:txBody>
      </p:sp>
      <p:sp>
        <p:nvSpPr>
          <p:cNvPr id="557" name="Google Shape;557;p54"/>
          <p:cNvSpPr txBox="1">
            <a:spLocks noGrp="1"/>
          </p:cNvSpPr>
          <p:nvPr>
            <p:ph type="body" idx="1"/>
          </p:nvPr>
        </p:nvSpPr>
        <p:spPr>
          <a:xfrm>
            <a:off x="163551" y="1990050"/>
            <a:ext cx="8980449"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4000" dirty="0">
                <a:latin typeface="Times New Roman"/>
                <a:ea typeface="Times New Roman"/>
                <a:cs typeface="Times New Roman"/>
                <a:sym typeface="Times New Roman"/>
              </a:rPr>
              <a:t>5+3+2+3+2+3+2+5+2+3 = 30 Story Points</a:t>
            </a:r>
            <a:endParaRPr sz="4000" dirty="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Team's Historical Velocity (Average)</a:t>
            </a:r>
            <a:endParaRPr/>
          </a:p>
        </p:txBody>
      </p:sp>
      <p:sp>
        <p:nvSpPr>
          <p:cNvPr id="563" name="Google Shape;563;p55"/>
          <p:cNvSpPr txBox="1">
            <a:spLocks noGrp="1"/>
          </p:cNvSpPr>
          <p:nvPr>
            <p:ph type="body" idx="1"/>
          </p:nvPr>
        </p:nvSpPr>
        <p:spPr>
          <a:xfrm>
            <a:off x="1303800" y="1466350"/>
            <a:ext cx="7030500" cy="3065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dirty="0"/>
              <a:t>Sprint 2 Velocity: 29 Story Points</a:t>
            </a:r>
            <a:endParaRPr dirty="0"/>
          </a:p>
          <a:p>
            <a:pPr marL="0" lvl="0" indent="0" algn="l" rtl="0">
              <a:lnSpc>
                <a:spcPct val="115000"/>
              </a:lnSpc>
              <a:spcBef>
                <a:spcPts val="0"/>
              </a:spcBef>
              <a:spcAft>
                <a:spcPts val="0"/>
              </a:spcAft>
              <a:buSzPts val="1300"/>
              <a:buNone/>
            </a:pPr>
            <a:r>
              <a:rPr lang="en" dirty="0"/>
              <a:t>Sprint 3 Velocity: 27 Story Points</a:t>
            </a:r>
            <a:endParaRPr dirty="0"/>
          </a:p>
          <a:p>
            <a:pPr marL="0" lvl="0" indent="0" algn="l" rtl="0">
              <a:lnSpc>
                <a:spcPct val="115000"/>
              </a:lnSpc>
              <a:spcBef>
                <a:spcPts val="0"/>
              </a:spcBef>
              <a:spcAft>
                <a:spcPts val="0"/>
              </a:spcAft>
              <a:buSzPts val="1300"/>
              <a:buNone/>
            </a:pPr>
            <a:r>
              <a:rPr lang="en" dirty="0"/>
              <a:t>Sprint 4 Velocity: 30 Story Points</a:t>
            </a:r>
            <a:endParaRPr dirty="0"/>
          </a:p>
          <a:p>
            <a:pPr marL="0" lvl="0" indent="0" algn="l" rtl="0">
              <a:lnSpc>
                <a:spcPct val="115000"/>
              </a:lnSpc>
              <a:spcBef>
                <a:spcPts val="0"/>
              </a:spcBef>
              <a:spcAft>
                <a:spcPts val="0"/>
              </a:spcAft>
              <a:buSzPts val="1300"/>
              <a:buNone/>
            </a:pPr>
            <a:r>
              <a:rPr lang="en" dirty="0"/>
              <a:t>Average Velocity: 29+27+30 / 3 = 28.6  points </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6"/>
          <p:cNvSpPr txBox="1">
            <a:spLocks noGrp="1"/>
          </p:cNvSpPr>
          <p:nvPr>
            <p:ph type="title"/>
          </p:nvPr>
        </p:nvSpPr>
        <p:spPr>
          <a:xfrm>
            <a:off x="2113500" y="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Burndown Charts</a:t>
            </a:r>
            <a:endParaRPr/>
          </a:p>
        </p:txBody>
      </p:sp>
      <p:sp>
        <p:nvSpPr>
          <p:cNvPr id="569" name="Google Shape;569;p5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570" name="Google Shape;570;p56"/>
          <p:cNvPicPr preferRelativeResize="0"/>
          <p:nvPr/>
        </p:nvPicPr>
        <p:blipFill>
          <a:blip r:embed="rId3">
            <a:alphaModFix/>
          </a:blip>
          <a:stretch>
            <a:fillRect/>
          </a:stretch>
        </p:blipFill>
        <p:spPr>
          <a:xfrm>
            <a:off x="552850" y="551875"/>
            <a:ext cx="8038300" cy="4591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7"/>
          <p:cNvSpPr txBox="1">
            <a:spLocks noGrp="1"/>
          </p:cNvSpPr>
          <p:nvPr>
            <p:ph type="title"/>
          </p:nvPr>
        </p:nvSpPr>
        <p:spPr>
          <a:xfrm>
            <a:off x="1774975" y="826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Historical burndown chart</a:t>
            </a:r>
            <a:endParaRPr/>
          </a:p>
        </p:txBody>
      </p:sp>
      <p:sp>
        <p:nvSpPr>
          <p:cNvPr id="576" name="Google Shape;576;p5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65867DE-ADBA-D1BC-672C-1CD7580F2ED4}"/>
              </a:ext>
            </a:extLst>
          </p:cNvPr>
          <p:cNvPicPr>
            <a:picLocks noChangeAspect="1"/>
          </p:cNvPicPr>
          <p:nvPr/>
        </p:nvPicPr>
        <p:blipFill>
          <a:blip r:embed="rId3"/>
          <a:stretch>
            <a:fillRect/>
          </a:stretch>
        </p:blipFill>
        <p:spPr>
          <a:xfrm>
            <a:off x="81776" y="698810"/>
            <a:ext cx="8935844" cy="44446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00000"/>
              <a:buNone/>
            </a:pPr>
            <a:r>
              <a:rPr lang="en"/>
              <a:t>Completed/Committed Ratio (current and average)</a:t>
            </a:r>
            <a:endParaRPr/>
          </a:p>
        </p:txBody>
      </p:sp>
      <p:sp>
        <p:nvSpPr>
          <p:cNvPr id="583" name="Google Shape;583;p5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a:t>Completed Committed Ratio for Sprint 4: 30/30 - 100%</a:t>
            </a:r>
            <a:endParaRPr/>
          </a:p>
          <a:p>
            <a:pPr marL="0" lvl="0" indent="0" algn="l" rtl="0">
              <a:lnSpc>
                <a:spcPct val="115000"/>
              </a:lnSpc>
              <a:spcBef>
                <a:spcPts val="0"/>
              </a:spcBef>
              <a:spcAft>
                <a:spcPts val="0"/>
              </a:spcAft>
              <a:buSzPts val="1300"/>
              <a:buNone/>
            </a:pPr>
            <a:r>
              <a:rPr lang="en"/>
              <a:t>Average Completed Committed ratio for sprint 3 and 4 - (27/27 +30/30 )/2  =100%</a:t>
            </a:r>
            <a:endParaRPr/>
          </a:p>
          <a:p>
            <a:pPr marL="0" lvl="0" indent="0" algn="l" rtl="0">
              <a:lnSpc>
                <a:spcPct val="115000"/>
              </a:lnSpc>
              <a:spcBef>
                <a:spcPts val="0"/>
              </a:spcBef>
              <a:spcAft>
                <a:spcPts val="0"/>
              </a:spcAft>
              <a:buSzPts val="1300"/>
              <a:buNone/>
            </a:pPr>
            <a:endParaRPr/>
          </a:p>
          <a:p>
            <a:pPr marL="0" lvl="0" indent="0" algn="l" rtl="0">
              <a:lnSpc>
                <a:spcPct val="115000"/>
              </a:lnSpc>
              <a:spcBef>
                <a:spcPts val="0"/>
              </a:spcBef>
              <a:spcAft>
                <a:spcPts val="0"/>
              </a:spcAft>
              <a:buSzPts val="13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9"/>
          <p:cNvSpPr txBox="1">
            <a:spLocks noGrp="1"/>
          </p:cNvSpPr>
          <p:nvPr>
            <p:ph type="title"/>
          </p:nvPr>
        </p:nvSpPr>
        <p:spPr>
          <a:xfrm>
            <a:off x="2341725" y="123975"/>
            <a:ext cx="7030500" cy="664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Retrospective</a:t>
            </a:r>
            <a:endParaRPr/>
          </a:p>
        </p:txBody>
      </p:sp>
      <p:sp>
        <p:nvSpPr>
          <p:cNvPr id="589" name="Google Shape;589;p5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590" name="Google Shape;590;p59"/>
          <p:cNvPicPr preferRelativeResize="0"/>
          <p:nvPr/>
        </p:nvPicPr>
        <p:blipFill>
          <a:blip r:embed="rId3">
            <a:alphaModFix/>
          </a:blip>
          <a:stretch>
            <a:fillRect/>
          </a:stretch>
        </p:blipFill>
        <p:spPr>
          <a:xfrm>
            <a:off x="0" y="708925"/>
            <a:ext cx="9080749" cy="4434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94"/>
        <p:cNvGrpSpPr/>
        <p:nvPr/>
      </p:nvGrpSpPr>
      <p:grpSpPr>
        <a:xfrm>
          <a:off x="0" y="0"/>
          <a:ext cx="0" cy="0"/>
          <a:chOff x="0" y="0"/>
          <a:chExt cx="0" cy="0"/>
        </a:xfrm>
      </p:grpSpPr>
      <p:sp>
        <p:nvSpPr>
          <p:cNvPr id="595" name="Google Shape;595;p60"/>
          <p:cNvSpPr txBox="1">
            <a:spLocks noGrp="1"/>
          </p:cNvSpPr>
          <p:nvPr>
            <p:ph type="title"/>
          </p:nvPr>
        </p:nvSpPr>
        <p:spPr>
          <a:xfrm>
            <a:off x="1857375" y="-818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Application Screenshots</a:t>
            </a:r>
            <a:endParaRPr/>
          </a:p>
        </p:txBody>
      </p:sp>
      <p:pic>
        <p:nvPicPr>
          <p:cNvPr id="596" name="Google Shape;596;p60"/>
          <p:cNvPicPr preferRelativeResize="0"/>
          <p:nvPr/>
        </p:nvPicPr>
        <p:blipFill rotWithShape="1">
          <a:blip r:embed="rId3">
            <a:alphaModFix/>
          </a:blip>
          <a:srcRect/>
          <a:stretch/>
        </p:blipFill>
        <p:spPr>
          <a:xfrm>
            <a:off x="1651625" y="508575"/>
            <a:ext cx="2352475" cy="4582376"/>
          </a:xfrm>
          <a:prstGeom prst="rect">
            <a:avLst/>
          </a:prstGeom>
          <a:noFill/>
          <a:ln>
            <a:noFill/>
          </a:ln>
        </p:spPr>
      </p:pic>
      <p:pic>
        <p:nvPicPr>
          <p:cNvPr id="597" name="Google Shape;597;p60"/>
          <p:cNvPicPr preferRelativeResize="0"/>
          <p:nvPr/>
        </p:nvPicPr>
        <p:blipFill rotWithShape="1">
          <a:blip r:embed="rId4">
            <a:alphaModFix/>
          </a:blip>
          <a:srcRect/>
          <a:stretch/>
        </p:blipFill>
        <p:spPr>
          <a:xfrm>
            <a:off x="4639521" y="508575"/>
            <a:ext cx="2207328" cy="45823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1"/>
        <p:cNvGrpSpPr/>
        <p:nvPr/>
      </p:nvGrpSpPr>
      <p:grpSpPr>
        <a:xfrm>
          <a:off x="0" y="0"/>
          <a:ext cx="0" cy="0"/>
          <a:chOff x="0" y="0"/>
          <a:chExt cx="0" cy="0"/>
        </a:xfrm>
      </p:grpSpPr>
      <p:sp>
        <p:nvSpPr>
          <p:cNvPr id="602" name="Google Shape;602;p61"/>
          <p:cNvSpPr txBox="1">
            <a:spLocks noGrp="1"/>
          </p:cNvSpPr>
          <p:nvPr>
            <p:ph type="title"/>
          </p:nvPr>
        </p:nvSpPr>
        <p:spPr>
          <a:xfrm>
            <a:off x="2837625" y="-1510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Application Screenshots</a:t>
            </a:r>
            <a:endParaRPr/>
          </a:p>
        </p:txBody>
      </p:sp>
      <p:pic>
        <p:nvPicPr>
          <p:cNvPr id="603" name="Google Shape;603;p61"/>
          <p:cNvPicPr preferRelativeResize="0"/>
          <p:nvPr/>
        </p:nvPicPr>
        <p:blipFill rotWithShape="1">
          <a:blip r:embed="rId3">
            <a:alphaModFix/>
          </a:blip>
          <a:srcRect/>
          <a:stretch/>
        </p:blipFill>
        <p:spPr>
          <a:xfrm>
            <a:off x="77744" y="424026"/>
            <a:ext cx="2377350" cy="4576099"/>
          </a:xfrm>
          <a:prstGeom prst="rect">
            <a:avLst/>
          </a:prstGeom>
          <a:noFill/>
          <a:ln>
            <a:noFill/>
          </a:ln>
        </p:spPr>
      </p:pic>
      <p:pic>
        <p:nvPicPr>
          <p:cNvPr id="604" name="Google Shape;604;p61"/>
          <p:cNvPicPr preferRelativeResize="0"/>
          <p:nvPr/>
        </p:nvPicPr>
        <p:blipFill rotWithShape="1">
          <a:blip r:embed="rId4">
            <a:alphaModFix/>
          </a:blip>
          <a:srcRect/>
          <a:stretch/>
        </p:blipFill>
        <p:spPr>
          <a:xfrm>
            <a:off x="2541112" y="424026"/>
            <a:ext cx="2089775" cy="4583120"/>
          </a:xfrm>
          <a:prstGeom prst="rect">
            <a:avLst/>
          </a:prstGeom>
          <a:noFill/>
          <a:ln>
            <a:noFill/>
          </a:ln>
        </p:spPr>
      </p:pic>
      <p:pic>
        <p:nvPicPr>
          <p:cNvPr id="605" name="Google Shape;605;p61"/>
          <p:cNvPicPr preferRelativeResize="0"/>
          <p:nvPr/>
        </p:nvPicPr>
        <p:blipFill rotWithShape="1">
          <a:blip r:embed="rId5">
            <a:alphaModFix/>
          </a:blip>
          <a:srcRect/>
          <a:stretch/>
        </p:blipFill>
        <p:spPr>
          <a:xfrm>
            <a:off x="4690185" y="424026"/>
            <a:ext cx="2116496" cy="4583120"/>
          </a:xfrm>
          <a:prstGeom prst="rect">
            <a:avLst/>
          </a:prstGeom>
          <a:noFill/>
          <a:ln>
            <a:noFill/>
          </a:ln>
        </p:spPr>
      </p:pic>
      <p:pic>
        <p:nvPicPr>
          <p:cNvPr id="606" name="Google Shape;606;p61"/>
          <p:cNvPicPr preferRelativeResize="0"/>
          <p:nvPr/>
        </p:nvPicPr>
        <p:blipFill rotWithShape="1">
          <a:blip r:embed="rId6">
            <a:alphaModFix/>
          </a:blip>
          <a:srcRect/>
          <a:stretch/>
        </p:blipFill>
        <p:spPr>
          <a:xfrm>
            <a:off x="6865977" y="456359"/>
            <a:ext cx="2278023" cy="4543766"/>
          </a:xfrm>
          <a:prstGeom prst="rect">
            <a:avLst/>
          </a:prstGeom>
          <a:noFill/>
          <a:ln>
            <a:noFill/>
          </a:ln>
        </p:spPr>
      </p:pic>
      <p:sp>
        <p:nvSpPr>
          <p:cNvPr id="607" name="Google Shape;607;p61"/>
          <p:cNvSpPr/>
          <p:nvPr/>
        </p:nvSpPr>
        <p:spPr>
          <a:xfrm>
            <a:off x="8412466" y="71236"/>
            <a:ext cx="352393" cy="27816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t="14812" b="30527"/>
          <a:stretch/>
        </p:blipFill>
        <p:spPr>
          <a:xfrm>
            <a:off x="662625" y="619150"/>
            <a:ext cx="3382074" cy="3234100"/>
          </a:xfrm>
          <a:prstGeom prst="rect">
            <a:avLst/>
          </a:prstGeom>
          <a:noFill/>
          <a:ln>
            <a:noFill/>
          </a:ln>
        </p:spPr>
      </p:pic>
      <p:pic>
        <p:nvPicPr>
          <p:cNvPr id="311" name="Google Shape;311;p17"/>
          <p:cNvPicPr preferRelativeResize="0"/>
          <p:nvPr/>
        </p:nvPicPr>
        <p:blipFill rotWithShape="1">
          <a:blip r:embed="rId4">
            <a:alphaModFix/>
          </a:blip>
          <a:srcRect l="20619" t="51751" r="17474"/>
          <a:stretch/>
        </p:blipFill>
        <p:spPr>
          <a:xfrm>
            <a:off x="4430800" y="619150"/>
            <a:ext cx="4334950" cy="3234101"/>
          </a:xfrm>
          <a:prstGeom prst="rect">
            <a:avLst/>
          </a:prstGeom>
          <a:noFill/>
          <a:ln>
            <a:noFill/>
          </a:ln>
        </p:spPr>
      </p:pic>
      <p:sp>
        <p:nvSpPr>
          <p:cNvPr id="312" name="Google Shape;312;p17"/>
          <p:cNvSpPr txBox="1"/>
          <p:nvPr/>
        </p:nvSpPr>
        <p:spPr>
          <a:xfrm>
            <a:off x="66262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Srinath Madagoni</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
        <p:nvSpPr>
          <p:cNvPr id="313" name="Google Shape;313;p17"/>
          <p:cNvSpPr txBox="1"/>
          <p:nvPr/>
        </p:nvSpPr>
        <p:spPr>
          <a:xfrm>
            <a:off x="5112275" y="4070975"/>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Manoj Kumar Madhavarapu</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engineer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2"/>
          <p:cNvSpPr txBox="1"/>
          <p:nvPr/>
        </p:nvSpPr>
        <p:spPr>
          <a:xfrm>
            <a:off x="1886054" y="-76709"/>
            <a:ext cx="7030500" cy="9993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2800"/>
              <a:buFont typeface="Maven Pro"/>
              <a:buNone/>
            </a:pPr>
            <a:r>
              <a:rPr lang="en" sz="3600" b="1" i="0" u="none" strike="noStrike" cap="none">
                <a:solidFill>
                  <a:schemeClr val="lt1"/>
                </a:solidFill>
                <a:latin typeface="Maven Pro"/>
                <a:ea typeface="Maven Pro"/>
                <a:cs typeface="Maven Pro"/>
                <a:sym typeface="Maven Pro"/>
              </a:rPr>
              <a:t>Application Screenshots</a:t>
            </a:r>
            <a:endParaRPr/>
          </a:p>
        </p:txBody>
      </p:sp>
      <p:pic>
        <p:nvPicPr>
          <p:cNvPr id="613" name="Google Shape;613;p62"/>
          <p:cNvPicPr preferRelativeResize="0"/>
          <p:nvPr/>
        </p:nvPicPr>
        <p:blipFill rotWithShape="1">
          <a:blip r:embed="rId3">
            <a:alphaModFix/>
          </a:blip>
          <a:srcRect/>
          <a:stretch/>
        </p:blipFill>
        <p:spPr>
          <a:xfrm>
            <a:off x="81777" y="564995"/>
            <a:ext cx="2086173" cy="4511598"/>
          </a:xfrm>
          <a:prstGeom prst="rect">
            <a:avLst/>
          </a:prstGeom>
          <a:noFill/>
          <a:ln>
            <a:noFill/>
          </a:ln>
        </p:spPr>
      </p:pic>
      <p:pic>
        <p:nvPicPr>
          <p:cNvPr id="614" name="Google Shape;614;p62"/>
          <p:cNvPicPr preferRelativeResize="0"/>
          <p:nvPr/>
        </p:nvPicPr>
        <p:blipFill rotWithShape="1">
          <a:blip r:embed="rId4">
            <a:alphaModFix/>
          </a:blip>
          <a:srcRect/>
          <a:stretch/>
        </p:blipFill>
        <p:spPr>
          <a:xfrm>
            <a:off x="4419600" y="564994"/>
            <a:ext cx="2405093" cy="4511599"/>
          </a:xfrm>
          <a:prstGeom prst="rect">
            <a:avLst/>
          </a:prstGeom>
          <a:noFill/>
          <a:ln>
            <a:noFill/>
          </a:ln>
        </p:spPr>
      </p:pic>
      <p:sp>
        <p:nvSpPr>
          <p:cNvPr id="615" name="Google Shape;615;p62"/>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16" name="Google Shape;616;p62"/>
          <p:cNvPicPr preferRelativeResize="0"/>
          <p:nvPr/>
        </p:nvPicPr>
        <p:blipFill rotWithShape="1">
          <a:blip r:embed="rId5">
            <a:alphaModFix/>
          </a:blip>
          <a:srcRect/>
          <a:stretch/>
        </p:blipFill>
        <p:spPr>
          <a:xfrm>
            <a:off x="6931759" y="560665"/>
            <a:ext cx="2086173" cy="4511599"/>
          </a:xfrm>
          <a:prstGeom prst="rect">
            <a:avLst/>
          </a:prstGeom>
          <a:noFill/>
          <a:ln>
            <a:noFill/>
          </a:ln>
        </p:spPr>
      </p:pic>
      <p:sp>
        <p:nvSpPr>
          <p:cNvPr id="617" name="Google Shape;617;p62"/>
          <p:cNvSpPr/>
          <p:nvPr/>
        </p:nvSpPr>
        <p:spPr>
          <a:xfrm>
            <a:off x="8412466" y="71236"/>
            <a:ext cx="434475" cy="412721"/>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618" name="Google Shape;618;p62"/>
          <p:cNvPicPr preferRelativeResize="0"/>
          <p:nvPr/>
        </p:nvPicPr>
        <p:blipFill rotWithShape="1">
          <a:blip r:embed="rId6">
            <a:alphaModFix/>
          </a:blip>
          <a:srcRect/>
          <a:stretch/>
        </p:blipFill>
        <p:spPr>
          <a:xfrm>
            <a:off x="2247115" y="564995"/>
            <a:ext cx="2097464" cy="45360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ctrTitle"/>
          </p:nvPr>
        </p:nvSpPr>
        <p:spPr>
          <a:xfrm>
            <a:off x="1221000" y="-702725"/>
            <a:ext cx="7923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lt1"/>
              </a:buClr>
              <a:buSzPts val="2800"/>
              <a:buFont typeface="Maven Pro"/>
              <a:buNone/>
            </a:pPr>
            <a:r>
              <a:rPr lang="en"/>
              <a:t>Application Screenshots</a:t>
            </a:r>
            <a:endParaRPr/>
          </a:p>
        </p:txBody>
      </p:sp>
      <p:sp>
        <p:nvSpPr>
          <p:cNvPr id="624" name="Google Shape;624;p6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625" name="Google Shape;625;p63"/>
          <p:cNvPicPr preferRelativeResize="0"/>
          <p:nvPr/>
        </p:nvPicPr>
        <p:blipFill>
          <a:blip r:embed="rId3">
            <a:alphaModFix/>
          </a:blip>
          <a:stretch>
            <a:fillRect/>
          </a:stretch>
        </p:blipFill>
        <p:spPr>
          <a:xfrm>
            <a:off x="380525" y="522425"/>
            <a:ext cx="2584950" cy="4581800"/>
          </a:xfrm>
          <a:prstGeom prst="rect">
            <a:avLst/>
          </a:prstGeom>
          <a:noFill/>
          <a:ln>
            <a:noFill/>
          </a:ln>
        </p:spPr>
      </p:pic>
      <p:pic>
        <p:nvPicPr>
          <p:cNvPr id="626" name="Google Shape;626;p63"/>
          <p:cNvPicPr preferRelativeResize="0"/>
          <p:nvPr/>
        </p:nvPicPr>
        <p:blipFill>
          <a:blip r:embed="rId4">
            <a:alphaModFix/>
          </a:blip>
          <a:stretch>
            <a:fillRect/>
          </a:stretch>
        </p:blipFill>
        <p:spPr>
          <a:xfrm>
            <a:off x="3407825" y="522425"/>
            <a:ext cx="2662100" cy="4581800"/>
          </a:xfrm>
          <a:prstGeom prst="rect">
            <a:avLst/>
          </a:prstGeom>
          <a:noFill/>
          <a:ln>
            <a:noFill/>
          </a:ln>
        </p:spPr>
      </p:pic>
      <p:pic>
        <p:nvPicPr>
          <p:cNvPr id="627" name="Google Shape;627;p63"/>
          <p:cNvPicPr preferRelativeResize="0"/>
          <p:nvPr/>
        </p:nvPicPr>
        <p:blipFill rotWithShape="1">
          <a:blip r:embed="rId5">
            <a:alphaModFix/>
          </a:blip>
          <a:srcRect l="2480" t="11297" r="-2480" b="-8018"/>
          <a:stretch/>
        </p:blipFill>
        <p:spPr>
          <a:xfrm>
            <a:off x="6378525" y="522425"/>
            <a:ext cx="2375650" cy="497494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4"/>
          <p:cNvSpPr txBox="1">
            <a:spLocks noGrp="1"/>
          </p:cNvSpPr>
          <p:nvPr>
            <p:ph type="title"/>
          </p:nvPr>
        </p:nvSpPr>
        <p:spPr>
          <a:xfrm>
            <a:off x="2426356" y="31987"/>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FIREBASE API</a:t>
            </a:r>
            <a:endParaRPr/>
          </a:p>
        </p:txBody>
      </p:sp>
      <p:sp>
        <p:nvSpPr>
          <p:cNvPr id="633" name="Google Shape;633;p64"/>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34" name="Google Shape;634;p64"/>
          <p:cNvPicPr preferRelativeResize="0"/>
          <p:nvPr/>
        </p:nvPicPr>
        <p:blipFill rotWithShape="1">
          <a:blip r:embed="rId3">
            <a:alphaModFix/>
          </a:blip>
          <a:srcRect/>
          <a:stretch/>
        </p:blipFill>
        <p:spPr>
          <a:xfrm>
            <a:off x="631281" y="584275"/>
            <a:ext cx="7182007" cy="45272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Flask API</a:t>
            </a:r>
            <a:endParaRPr/>
          </a:p>
        </p:txBody>
      </p:sp>
      <p:sp>
        <p:nvSpPr>
          <p:cNvPr id="640" name="Google Shape;640;p6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641" name="Google Shape;641;p65"/>
          <p:cNvPicPr preferRelativeResize="0"/>
          <p:nvPr/>
        </p:nvPicPr>
        <p:blipFill rotWithShape="1">
          <a:blip r:embed="rId3">
            <a:alphaModFix/>
          </a:blip>
          <a:srcRect/>
          <a:stretch/>
        </p:blipFill>
        <p:spPr>
          <a:xfrm>
            <a:off x="200722" y="1447177"/>
            <a:ext cx="8742556" cy="2943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WikiPage</a:t>
            </a:r>
            <a:endParaRPr/>
          </a:p>
        </p:txBody>
      </p:sp>
      <p:sp>
        <p:nvSpPr>
          <p:cNvPr id="647" name="Google Shape;647;p66"/>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en" sz="1900"/>
              <a:t>https://github.com/htmw/2024S-Thunder-Bubbies/wiki</a:t>
            </a:r>
            <a:endParaRPr sz="19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Application Demo</a:t>
            </a:r>
            <a:br>
              <a:rPr lang="en"/>
            </a:br>
            <a:endParaRPr/>
          </a:p>
        </p:txBody>
      </p:sp>
      <p:sp>
        <p:nvSpPr>
          <p:cNvPr id="653" name="Google Shape;653;p6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We would be presenting application demo of our project in this presentation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Improvements after Professor’s Feedback</a:t>
            </a:r>
            <a:endParaRPr/>
          </a:p>
        </p:txBody>
      </p:sp>
      <p:sp>
        <p:nvSpPr>
          <p:cNvPr id="319" name="Google Shape;319;p1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Test screen updated and changed product backlog slides</a:t>
            </a:r>
            <a:endParaRPr/>
          </a:p>
          <a:p>
            <a:pPr marL="457200" lvl="0" indent="-311150" algn="l" rtl="0">
              <a:lnSpc>
                <a:spcPct val="115000"/>
              </a:lnSpc>
              <a:spcBef>
                <a:spcPts val="0"/>
              </a:spcBef>
              <a:spcAft>
                <a:spcPts val="0"/>
              </a:spcAft>
              <a:buSzPts val="1300"/>
              <a:buChar char="●"/>
            </a:pPr>
            <a:r>
              <a:rPr lang="en"/>
              <a:t>Ordering Project presentation slides </a:t>
            </a:r>
            <a:endParaRPr/>
          </a:p>
          <a:p>
            <a:pPr marL="457200" lvl="0" indent="-311150" algn="l" rtl="0">
              <a:lnSpc>
                <a:spcPct val="115000"/>
              </a:lnSpc>
              <a:spcBef>
                <a:spcPts val="0"/>
              </a:spcBef>
              <a:spcAft>
                <a:spcPts val="0"/>
              </a:spcAft>
              <a:buSzPts val="1300"/>
              <a:buChar char="●"/>
            </a:pPr>
            <a:r>
              <a:rPr lang="en"/>
              <a:t>Updates in sprint backlog and burndown chart</a:t>
            </a:r>
            <a:endParaRPr/>
          </a:p>
          <a:p>
            <a:pPr marL="457200" lvl="0" indent="-311150" algn="l" rtl="0">
              <a:lnSpc>
                <a:spcPct val="115000"/>
              </a:lnSpc>
              <a:spcBef>
                <a:spcPts val="0"/>
              </a:spcBef>
              <a:spcAft>
                <a:spcPts val="0"/>
              </a:spcAft>
              <a:buSzPts val="1300"/>
              <a:buChar char="●"/>
            </a:pPr>
            <a:r>
              <a:rPr lang="en"/>
              <a:t>Addition of details into application screen</a:t>
            </a:r>
            <a:endParaRPr/>
          </a:p>
          <a:p>
            <a:pPr marL="457200" lvl="0" indent="-311150" algn="l" rtl="0">
              <a:lnSpc>
                <a:spcPct val="115000"/>
              </a:lnSpc>
              <a:spcBef>
                <a:spcPts val="0"/>
              </a:spcBef>
              <a:spcAft>
                <a:spcPts val="0"/>
              </a:spcAft>
              <a:buSzPts val="1300"/>
              <a:buChar char="●"/>
            </a:pPr>
            <a:r>
              <a:rPr lang="en"/>
              <a:t>Improved technologies slide and description</a:t>
            </a:r>
            <a:endParaRPr/>
          </a:p>
          <a:p>
            <a:pPr marL="457200" lvl="0" indent="-228600" algn="l" rtl="0">
              <a:lnSpc>
                <a:spcPct val="115000"/>
              </a:lnSpc>
              <a:spcBef>
                <a:spcPts val="0"/>
              </a:spcBef>
              <a:spcAft>
                <a:spcPts val="0"/>
              </a:spcAft>
              <a:buSzPts val="13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Problem Statement</a:t>
            </a:r>
            <a:endParaRPr/>
          </a:p>
        </p:txBody>
      </p:sp>
      <p:sp>
        <p:nvSpPr>
          <p:cNvPr id="325" name="Google Shape;325;p19"/>
          <p:cNvSpPr txBox="1">
            <a:spLocks noGrp="1"/>
          </p:cNvSpPr>
          <p:nvPr>
            <p:ph type="body" idx="1"/>
          </p:nvPr>
        </p:nvSpPr>
        <p:spPr>
          <a:xfrm>
            <a:off x="1303800" y="1817050"/>
            <a:ext cx="7030500" cy="2541600"/>
          </a:xfrm>
          <a:prstGeom prst="rect">
            <a:avLst/>
          </a:prstGeom>
          <a:noFill/>
          <a:ln>
            <a:noFill/>
          </a:ln>
        </p:spPr>
        <p:txBody>
          <a:bodyPr spcFirstLastPara="1" wrap="square" lIns="91425" tIns="91425" rIns="91425" bIns="91425" anchor="t" anchorCtr="0">
            <a:normAutofit fontScale="77500" lnSpcReduction="20000"/>
          </a:bodyPr>
          <a:lstStyle/>
          <a:p>
            <a:pPr marL="0" lvl="0" indent="0" algn="just" rtl="0">
              <a:lnSpc>
                <a:spcPct val="150000"/>
              </a:lnSpc>
              <a:spcBef>
                <a:spcPts val="0"/>
              </a:spcBef>
              <a:spcAft>
                <a:spcPts val="1200"/>
              </a:spcAft>
              <a:buSzPct val="33150"/>
              <a:buNone/>
            </a:pPr>
            <a:r>
              <a:rPr lang="en" sz="1825">
                <a:solidFill>
                  <a:srgbClr val="737373"/>
                </a:solidFill>
                <a:latin typeface="Times New Roman"/>
                <a:ea typeface="Times New Roman"/>
                <a:cs typeface="Times New Roman"/>
                <a:sym typeface="Times New Roman"/>
              </a:rPr>
              <a:t>The diagnosis of the dermatological problem is quite complex and requires expert knowledge and accurate results. At present digital solutions lack accuracy and simplicity usage of the application. Thus ,it creates a gap between the human solution and the digital solution. So DermAI comes in place which has a user-friendly interface and employs deep learning to diagnose skin conditions and give precision results. Which empowers everyone from general public to have expert dermatologists in their hands.</a:t>
            </a:r>
            <a:endParaRPr sz="61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2168750" y="-97025"/>
            <a:ext cx="7030500" cy="447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Project Description</a:t>
            </a:r>
            <a:endParaRPr/>
          </a:p>
        </p:txBody>
      </p:sp>
      <p:pic>
        <p:nvPicPr>
          <p:cNvPr id="331" name="Google Shape;331;p20"/>
          <p:cNvPicPr preferRelativeResize="0"/>
          <p:nvPr/>
        </p:nvPicPr>
        <p:blipFill rotWithShape="1">
          <a:blip r:embed="rId3">
            <a:alphaModFix/>
          </a:blip>
          <a:srcRect/>
          <a:stretch/>
        </p:blipFill>
        <p:spPr>
          <a:xfrm>
            <a:off x="1625350" y="350575"/>
            <a:ext cx="5746224" cy="479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2113500" y="31377"/>
            <a:ext cx="7030500" cy="569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Teamwork Agreement</a:t>
            </a:r>
            <a:endParaRPr/>
          </a:p>
        </p:txBody>
      </p:sp>
      <p:pic>
        <p:nvPicPr>
          <p:cNvPr id="337" name="Google Shape;337;p21"/>
          <p:cNvPicPr preferRelativeResize="0"/>
          <p:nvPr/>
        </p:nvPicPr>
        <p:blipFill rotWithShape="1">
          <a:blip r:embed="rId3">
            <a:alphaModFix/>
          </a:blip>
          <a:srcRect/>
          <a:stretch/>
        </p:blipFill>
        <p:spPr>
          <a:xfrm>
            <a:off x="1049427" y="450329"/>
            <a:ext cx="6481364" cy="4693171"/>
          </a:xfrm>
          <a:prstGeom prst="rect">
            <a:avLst/>
          </a:prstGeom>
          <a:noFill/>
          <a:ln>
            <a:noFill/>
          </a:ln>
        </p:spPr>
      </p:pic>
      <p:sp>
        <p:nvSpPr>
          <p:cNvPr id="338" name="Google Shape;338;p21"/>
          <p:cNvSpPr/>
          <p:nvPr/>
        </p:nvSpPr>
        <p:spPr>
          <a:xfrm>
            <a:off x="8370849" y="315824"/>
            <a:ext cx="483526" cy="382985"/>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782</Words>
  <Application>Microsoft Office PowerPoint</Application>
  <PresentationFormat>On-screen Show (16:9)</PresentationFormat>
  <Paragraphs>130</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Times New Roman</vt:lpstr>
      <vt:lpstr>Maven Pro</vt:lpstr>
      <vt:lpstr>Nunito</vt:lpstr>
      <vt:lpstr>Arial</vt:lpstr>
      <vt:lpstr>Momentum</vt:lpstr>
      <vt:lpstr>DermAI</vt:lpstr>
      <vt:lpstr>Agenda</vt:lpstr>
      <vt:lpstr>Team Members</vt:lpstr>
      <vt:lpstr>PowerPoint Presentation</vt:lpstr>
      <vt:lpstr>PowerPoint Presentation</vt:lpstr>
      <vt:lpstr>Improvements after Professor’s Feedback</vt:lpstr>
      <vt:lpstr>Problem Statement</vt:lpstr>
      <vt:lpstr>Project Description</vt:lpstr>
      <vt:lpstr>Teamwork Agreement</vt:lpstr>
      <vt:lpstr>PowerPoint Presentation</vt:lpstr>
      <vt:lpstr>PowerPoint Presentation</vt:lpstr>
      <vt:lpstr>PowerPoint Presentation</vt:lpstr>
      <vt:lpstr>MVP (Minimum Viable Product)</vt:lpstr>
      <vt:lpstr>Technologies and Tools - Frontend</vt:lpstr>
      <vt:lpstr>Technologies and tools - Backend </vt:lpstr>
      <vt:lpstr>Technologies and Tools - Backend</vt:lpstr>
      <vt:lpstr>Technologies and Tools </vt:lpstr>
      <vt:lpstr>Technologies and  Design Tools </vt:lpstr>
      <vt:lpstr>Algorithms</vt:lpstr>
      <vt:lpstr>Pseudo Code: ML</vt:lpstr>
      <vt:lpstr>Conceptual Architectural Diagrams</vt:lpstr>
      <vt:lpstr>Sequence Diagrams</vt:lpstr>
      <vt:lpstr>State Diagram</vt:lpstr>
      <vt:lpstr>Class Diagram</vt:lpstr>
      <vt:lpstr>Entity Relationship Diagram</vt:lpstr>
      <vt:lpstr>Context Diagram</vt:lpstr>
      <vt:lpstr>Sprint 3 recap</vt:lpstr>
      <vt:lpstr>Product Backlog</vt:lpstr>
      <vt:lpstr>Product Backlog</vt:lpstr>
      <vt:lpstr>User Stories and Acceptance Criteria</vt:lpstr>
      <vt:lpstr>User Stories and Acceptance Criteria</vt:lpstr>
      <vt:lpstr>User Stories and Acceptance Criteria</vt:lpstr>
      <vt:lpstr>Sprint Summary</vt:lpstr>
      <vt:lpstr>User stories</vt:lpstr>
      <vt:lpstr>Sprint 2 burndown chart</vt:lpstr>
      <vt:lpstr>Sprint 3 tasks and user stories</vt:lpstr>
      <vt:lpstr>Sprint 3 burndown chart</vt:lpstr>
      <vt:lpstr>Sprint 4 backlog</vt:lpstr>
      <vt:lpstr>Sprint 4 backlog</vt:lpstr>
      <vt:lpstr>Test Cases for sprint-4</vt:lpstr>
      <vt:lpstr>Stories Completed </vt:lpstr>
      <vt:lpstr>Team Velocity</vt:lpstr>
      <vt:lpstr>Team's Historical Velocity (Average)</vt:lpstr>
      <vt:lpstr>Burndown Charts</vt:lpstr>
      <vt:lpstr>Historical burndown chart</vt:lpstr>
      <vt:lpstr>Completed/Committed Ratio (current and average)</vt:lpstr>
      <vt:lpstr>Retrospective</vt:lpstr>
      <vt:lpstr>Application Screenshots</vt:lpstr>
      <vt:lpstr>Application Screenshots</vt:lpstr>
      <vt:lpstr>PowerPoint Presentation</vt:lpstr>
      <vt:lpstr>Application Screenshots</vt:lpstr>
      <vt:lpstr>FIREBASE API</vt:lpstr>
      <vt:lpstr>Flask API</vt:lpstr>
      <vt:lpstr>WikiPage</vt:lpstr>
      <vt:lpstr>Application Demo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DermAI</dc:title>
  <cp:lastModifiedBy>Chilukuri, Mr. Bhargava</cp:lastModifiedBy>
  <cp:revision>5</cp:revision>
  <dcterms:modified xsi:type="dcterms:W3CDTF">2024-05-09T02:45:30Z</dcterms:modified>
</cp:coreProperties>
</file>